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71" r:id="rId2"/>
    <p:sldId id="280" r:id="rId3"/>
    <p:sldId id="272" r:id="rId4"/>
    <p:sldId id="273" r:id="rId5"/>
    <p:sldId id="274" r:id="rId6"/>
    <p:sldId id="275" r:id="rId7"/>
    <p:sldId id="276" r:id="rId8"/>
    <p:sldId id="279" r:id="rId9"/>
    <p:sldId id="277" r:id="rId10"/>
    <p:sldId id="281" r:id="rId11"/>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VERSIÓN" id="{B9B51309-D148-4332-87C2-07BE32FBCA3B}">
          <p14:sldIdLst>
            <p14:sldId id="271"/>
            <p14:sldId id="280"/>
            <p14:sldId id="272"/>
            <p14:sldId id="273"/>
            <p14:sldId id="274"/>
            <p14:sldId id="275"/>
            <p14:sldId id="276"/>
            <p14:sldId id="279"/>
            <p14:sldId id="277"/>
            <p14:sldId id="281"/>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462F"/>
    <a:srgbClr val="D24726"/>
    <a:srgbClr val="404040"/>
    <a:srgbClr val="FF9B45"/>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214" autoAdjust="0"/>
  </p:normalViewPr>
  <p:slideViewPr>
    <p:cSldViewPr snapToGrid="0">
      <p:cViewPr>
        <p:scale>
          <a:sx n="70" d="100"/>
          <a:sy n="70" d="100"/>
        </p:scale>
        <p:origin x="-744" y="-1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9" d="100"/>
          <a:sy n="89" d="100"/>
        </p:scale>
        <p:origin x="17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dirty="0"/>
          </a:p>
        </p:txBody>
      </p:sp>
      <p:sp>
        <p:nvSpPr>
          <p:cNvPr id="3" name="Marcador de posición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841983A-582F-4208-8A91-E9B0997C14F7}" type="datetime1">
              <a:rPr lang="es-ES" smtClean="0"/>
              <a:t>17/06/2020</a:t>
            </a:fld>
            <a:endParaRPr lang="es-ES" dirty="0"/>
          </a:p>
        </p:txBody>
      </p:sp>
      <p:sp>
        <p:nvSpPr>
          <p:cNvPr id="4" name="Marcador de posición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s-ES" smtClean="0"/>
              <a:t>‹Nº›</a:t>
            </a:fld>
            <a:endParaRPr lang="es-ES" dirty="0"/>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noProof="0" dirty="0"/>
          </a:p>
        </p:txBody>
      </p:sp>
      <p:sp>
        <p:nvSpPr>
          <p:cNvPr id="3" name="Marcador de posición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67DFEF1F-C9E1-4700-A605-C91244FA2371}" type="datetime1">
              <a:rPr lang="es-ES" noProof="0" smtClean="0"/>
              <a:t>17/06/2020</a:t>
            </a:fld>
            <a:endParaRPr lang="es-ES" noProof="0" dirty="0"/>
          </a:p>
        </p:txBody>
      </p:sp>
      <p:sp>
        <p:nvSpPr>
          <p:cNvPr id="4" name="Marcador de posición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dirty="0"/>
              <a:t>Haga clic para modificar los estilos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noProof="0"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F61EA0F-A667-4B49-8422-0062BC55E249}" type="slidenum">
              <a:rPr lang="es-ES" noProof="0" smtClean="0"/>
              <a:t>‹Nº›</a:t>
            </a:fld>
            <a:endParaRPr lang="es-ES" noProof="0" dirty="0"/>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1</a:t>
            </a:fld>
            <a:endParaRPr lang="es-ES" dirty="0"/>
          </a:p>
        </p:txBody>
      </p:sp>
    </p:spTree>
    <p:extLst>
      <p:ext uri="{BB962C8B-B14F-4D97-AF65-F5344CB8AC3E}">
        <p14:creationId xmlns:p14="http://schemas.microsoft.com/office/powerpoint/2010/main" val="849776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10</a:t>
            </a:fld>
            <a:endParaRPr lang="es-ES" dirty="0"/>
          </a:p>
        </p:txBody>
      </p:sp>
    </p:spTree>
    <p:extLst>
      <p:ext uri="{BB962C8B-B14F-4D97-AF65-F5344CB8AC3E}">
        <p14:creationId xmlns:p14="http://schemas.microsoft.com/office/powerpoint/2010/main" val="424962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2</a:t>
            </a:fld>
            <a:endParaRPr lang="es-ES" dirty="0"/>
          </a:p>
        </p:txBody>
      </p:sp>
    </p:spTree>
    <p:extLst>
      <p:ext uri="{BB962C8B-B14F-4D97-AF65-F5344CB8AC3E}">
        <p14:creationId xmlns:p14="http://schemas.microsoft.com/office/powerpoint/2010/main" val="356206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3</a:t>
            </a:fld>
            <a:endParaRPr lang="es-ES" dirty="0"/>
          </a:p>
        </p:txBody>
      </p:sp>
    </p:spTree>
    <p:extLst>
      <p:ext uri="{BB962C8B-B14F-4D97-AF65-F5344CB8AC3E}">
        <p14:creationId xmlns:p14="http://schemas.microsoft.com/office/powerpoint/2010/main" val="2686176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4</a:t>
            </a:fld>
            <a:endParaRPr lang="es-ES" dirty="0"/>
          </a:p>
        </p:txBody>
      </p:sp>
    </p:spTree>
    <p:extLst>
      <p:ext uri="{BB962C8B-B14F-4D97-AF65-F5344CB8AC3E}">
        <p14:creationId xmlns:p14="http://schemas.microsoft.com/office/powerpoint/2010/main" val="3658980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5</a:t>
            </a:fld>
            <a:endParaRPr lang="es-ES" dirty="0"/>
          </a:p>
        </p:txBody>
      </p:sp>
    </p:spTree>
    <p:extLst>
      <p:ext uri="{BB962C8B-B14F-4D97-AF65-F5344CB8AC3E}">
        <p14:creationId xmlns:p14="http://schemas.microsoft.com/office/powerpoint/2010/main" val="1479932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6</a:t>
            </a:fld>
            <a:endParaRPr lang="es-ES" dirty="0"/>
          </a:p>
        </p:txBody>
      </p:sp>
    </p:spTree>
    <p:extLst>
      <p:ext uri="{BB962C8B-B14F-4D97-AF65-F5344CB8AC3E}">
        <p14:creationId xmlns:p14="http://schemas.microsoft.com/office/powerpoint/2010/main" val="2705745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7</a:t>
            </a:fld>
            <a:endParaRPr lang="es-ES" dirty="0"/>
          </a:p>
        </p:txBody>
      </p:sp>
    </p:spTree>
    <p:extLst>
      <p:ext uri="{BB962C8B-B14F-4D97-AF65-F5344CB8AC3E}">
        <p14:creationId xmlns:p14="http://schemas.microsoft.com/office/powerpoint/2010/main" val="222420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8</a:t>
            </a:fld>
            <a:endParaRPr lang="es-ES" dirty="0"/>
          </a:p>
        </p:txBody>
      </p:sp>
    </p:spTree>
    <p:extLst>
      <p:ext uri="{BB962C8B-B14F-4D97-AF65-F5344CB8AC3E}">
        <p14:creationId xmlns:p14="http://schemas.microsoft.com/office/powerpoint/2010/main" val="2252123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DF61EA0F-A667-4B49-8422-0062BC55E249}" type="slidenum">
              <a:rPr lang="es-ES" smtClean="0"/>
              <a:t>9</a:t>
            </a:fld>
            <a:endParaRPr lang="es-ES" dirty="0"/>
          </a:p>
        </p:txBody>
      </p:sp>
    </p:spTree>
    <p:extLst>
      <p:ext uri="{BB962C8B-B14F-4D97-AF65-F5344CB8AC3E}">
        <p14:creationId xmlns:p14="http://schemas.microsoft.com/office/powerpoint/2010/main" val="260023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7" name="Rectángulo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800" noProof="0" dirty="0"/>
          </a:p>
        </p:txBody>
      </p:sp>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9" name="Rectángulo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es-ES" sz="1800" noProof="0" dirty="0"/>
          </a:p>
        </p:txBody>
      </p:sp>
      <p:cxnSp>
        <p:nvCxnSpPr>
          <p:cNvPr id="12" name="Conector recto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Título 3"/>
          <p:cNvSpPr>
            <a:spLocks noGrp="1"/>
          </p:cNvSpPr>
          <p:nvPr>
            <p:ph type="title"/>
          </p:nvPr>
        </p:nvSpPr>
        <p:spPr>
          <a:xfrm>
            <a:off x="521207" y="448056"/>
            <a:ext cx="6877119" cy="640080"/>
          </a:xfrm>
        </p:spPr>
        <p:txBody>
          <a:bodyPr rtlCol="0" anchor="b" anchorCtr="0">
            <a:normAutofit/>
          </a:bodyPr>
          <a:lstStyle>
            <a:lvl1pPr>
              <a:defRPr sz="2800">
                <a:solidFill>
                  <a:schemeClr val="bg2">
                    <a:lumMod val="25000"/>
                  </a:schemeClr>
                </a:solidFill>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sz="quarter" idx="10"/>
          </p:nvPr>
        </p:nvSpPr>
        <p:spPr>
          <a:xfrm>
            <a:off x="539496" y="1435608"/>
            <a:ext cx="4416552" cy="3977640"/>
          </a:xfrm>
        </p:spPr>
        <p:txBody>
          <a:bodyPr vert="horz" lIns="91440" tIns="45720" rIns="91440" bIns="45720" rtlCol="0">
            <a:normAutofit/>
          </a:bodyPr>
          <a:lstStyle>
            <a:lvl1pPr>
              <a:defRPr lang="en-US" sz="1200" smtClean="0">
                <a:solidFill>
                  <a:schemeClr val="tx1">
                    <a:lumMod val="75000"/>
                    <a:lumOff val="25000"/>
                  </a:schemeClr>
                </a:solidFill>
              </a:defRPr>
            </a:lvl1pPr>
            <a:lvl2pPr>
              <a:defRPr lang="en-US" sz="1200" smtClean="0">
                <a:solidFill>
                  <a:schemeClr val="tx1">
                    <a:lumMod val="75000"/>
                    <a:lumOff val="25000"/>
                  </a:schemeClr>
                </a:solidFill>
              </a:defRPr>
            </a:lvl2pPr>
            <a:lvl3pPr>
              <a:defRPr lang="en-US" sz="1200" smtClean="0">
                <a:solidFill>
                  <a:schemeClr val="tx1">
                    <a:lumMod val="75000"/>
                    <a:lumOff val="25000"/>
                  </a:schemeClr>
                </a:solidFill>
              </a:defRPr>
            </a:lvl3pPr>
            <a:lvl4pPr>
              <a:defRPr lang="en-US" sz="1200" smtClean="0">
                <a:solidFill>
                  <a:schemeClr val="tx1">
                    <a:lumMod val="75000"/>
                    <a:lumOff val="25000"/>
                  </a:schemeClr>
                </a:solidFill>
              </a:defRPr>
            </a:lvl4pPr>
            <a:lvl5pPr>
              <a:defRPr lang="en-US" sz="1200">
                <a:solidFill>
                  <a:schemeClr val="tx1">
                    <a:lumMod val="75000"/>
                    <a:lumOff val="25000"/>
                  </a:schemeClr>
                </a:solidFill>
              </a:defRPr>
            </a:lvl5pPr>
          </a:lstStyle>
          <a:p>
            <a:pPr marL="0" lvl="0" indent="0" rtl="0">
              <a:lnSpc>
                <a:spcPct val="150000"/>
              </a:lnSpc>
              <a:spcBef>
                <a:spcPts val="1000"/>
              </a:spcBef>
              <a:spcAft>
                <a:spcPts val="1200"/>
              </a:spcAft>
              <a:buNone/>
            </a:pPr>
            <a:r>
              <a:rPr lang="es-ES" noProof="0"/>
              <a:t>Editar los estilos de texto del patrón</a:t>
            </a:r>
          </a:p>
          <a:p>
            <a:pPr marL="0" lvl="1" indent="0" rtl="0">
              <a:lnSpc>
                <a:spcPct val="150000"/>
              </a:lnSpc>
              <a:spcBef>
                <a:spcPts val="1000"/>
              </a:spcBef>
              <a:spcAft>
                <a:spcPts val="1200"/>
              </a:spcAft>
              <a:buNone/>
            </a:pPr>
            <a:r>
              <a:rPr lang="es-ES" noProof="0"/>
              <a:t>Segundo nivel</a:t>
            </a:r>
          </a:p>
          <a:p>
            <a:pPr marL="0" lvl="2" indent="0" rtl="0">
              <a:lnSpc>
                <a:spcPct val="150000"/>
              </a:lnSpc>
              <a:spcBef>
                <a:spcPts val="1000"/>
              </a:spcBef>
              <a:spcAft>
                <a:spcPts val="1200"/>
              </a:spcAft>
              <a:buNone/>
            </a:pPr>
            <a:r>
              <a:rPr lang="es-ES" noProof="0"/>
              <a:t>Tercer nivel</a:t>
            </a:r>
          </a:p>
          <a:p>
            <a:pPr marL="0" lvl="3" indent="0" rtl="0">
              <a:lnSpc>
                <a:spcPct val="150000"/>
              </a:lnSpc>
              <a:spcBef>
                <a:spcPts val="1000"/>
              </a:spcBef>
              <a:spcAft>
                <a:spcPts val="1200"/>
              </a:spcAft>
              <a:buNone/>
            </a:pPr>
            <a:r>
              <a:rPr lang="es-ES" noProof="0"/>
              <a:t>Cuarto nivel</a:t>
            </a:r>
          </a:p>
          <a:p>
            <a:pPr marL="0" lvl="4" indent="0" rtl="0">
              <a:lnSpc>
                <a:spcPct val="150000"/>
              </a:lnSpc>
              <a:spcBef>
                <a:spcPts val="1000"/>
              </a:spcBef>
              <a:spcAft>
                <a:spcPts val="1200"/>
              </a:spcAft>
              <a:buNone/>
            </a:pPr>
            <a:r>
              <a:rPr lang="es-ES" noProof="0"/>
              <a:t>Quinto nivel</a:t>
            </a:r>
            <a:endParaRPr lang="es-ES" noProof="0" dirty="0"/>
          </a:p>
        </p:txBody>
      </p:sp>
      <p:sp>
        <p:nvSpPr>
          <p:cNvPr id="6" name="Marcador de posición de fecha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pPr rtl="0"/>
            <a:fld id="{00F688C1-4093-445A-ACFD-68D29C72B492}" type="datetime1">
              <a:rPr lang="es-ES" noProof="0" smtClean="0"/>
              <a:t>17/06/2020</a:t>
            </a:fld>
            <a:endParaRPr lang="es-ES" noProof="0" dirty="0"/>
          </a:p>
        </p:txBody>
      </p:sp>
      <p:sp>
        <p:nvSpPr>
          <p:cNvPr id="7" name="Marcador de posición de pie de página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pPr rtl="0"/>
            <a:endParaRPr lang="es-ES" noProof="0" dirty="0"/>
          </a:p>
        </p:txBody>
      </p:sp>
      <p:sp>
        <p:nvSpPr>
          <p:cNvPr id="8" name="Marcador de número de diapositiva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pPr rtl="0"/>
            <a:fld id="{9860EDB8-5305-433F-BE41-D7A86D811DB3}" type="slidenum">
              <a:rPr lang="es-ES" noProof="0" smtClean="0"/>
              <a:pPr rtl="0"/>
              <a:t>‹Nº›</a:t>
            </a:fld>
            <a:endParaRPr lang="es-ES" noProof="0" dirty="0"/>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
        <p:nvSpPr>
          <p:cNvPr id="9" name="Rectángulo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800" noProof="0" dirty="0"/>
          </a:p>
        </p:txBody>
      </p:sp>
      <p:sp>
        <p:nvSpPr>
          <p:cNvPr id="10" name="Rectángulo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1800" noProof="0" dirty="0"/>
          </a:p>
        </p:txBody>
      </p:sp>
      <p:sp>
        <p:nvSpPr>
          <p:cNvPr id="2" name="Título 1"/>
          <p:cNvSpPr>
            <a:spLocks noGrp="1"/>
          </p:cNvSpPr>
          <p:nvPr>
            <p:ph type="title"/>
          </p:nvPr>
        </p:nvSpPr>
        <p:spPr>
          <a:xfrm>
            <a:off x="521208" y="1536192"/>
            <a:ext cx="6876288" cy="640080"/>
          </a:xfrm>
        </p:spPr>
        <p:txBody>
          <a:bodyPr rtlCol="0">
            <a:normAutofit/>
          </a:bodyPr>
          <a:lstStyle>
            <a:lvl1pPr>
              <a:defRPr sz="3600">
                <a:solidFill>
                  <a:schemeClr val="bg1"/>
                </a:solidFill>
              </a:defRPr>
            </a:lvl1pPr>
          </a:lstStyle>
          <a:p>
            <a:pPr rtl="0"/>
            <a:r>
              <a:rPr lang="es-ES" noProof="0"/>
              <a:t>Haga clic para modificar el estilo de título del patrón</a:t>
            </a:r>
            <a:endParaRPr lang="es-ES" noProof="0" dirty="0"/>
          </a:p>
        </p:txBody>
      </p:sp>
      <p:sp>
        <p:nvSpPr>
          <p:cNvPr id="7" name="Marcador de contenido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rtl="0">
              <a:lnSpc>
                <a:spcPct val="150000"/>
              </a:lnSpc>
              <a:spcBef>
                <a:spcPts val="1000"/>
              </a:spcBef>
              <a:spcAft>
                <a:spcPts val="1200"/>
              </a:spcAft>
              <a:buNone/>
            </a:pPr>
            <a:r>
              <a:rPr lang="es-ES" noProof="0"/>
              <a:t>Editar los estilos de texto del patrón</a:t>
            </a:r>
          </a:p>
          <a:p>
            <a:pPr marL="0" lvl="1" indent="0" rtl="0">
              <a:lnSpc>
                <a:spcPct val="150000"/>
              </a:lnSpc>
              <a:spcBef>
                <a:spcPts val="1000"/>
              </a:spcBef>
              <a:spcAft>
                <a:spcPts val="1200"/>
              </a:spcAft>
              <a:buNone/>
            </a:pPr>
            <a:r>
              <a:rPr lang="es-ES" noProof="0"/>
              <a:t>Segundo nivel</a:t>
            </a:r>
          </a:p>
          <a:p>
            <a:pPr marL="0" lvl="2" indent="0" rtl="0">
              <a:lnSpc>
                <a:spcPct val="150000"/>
              </a:lnSpc>
              <a:spcBef>
                <a:spcPts val="1000"/>
              </a:spcBef>
              <a:spcAft>
                <a:spcPts val="1200"/>
              </a:spcAft>
              <a:buNone/>
            </a:pPr>
            <a:r>
              <a:rPr lang="es-ES" noProof="0"/>
              <a:t>Tercer nivel</a:t>
            </a:r>
          </a:p>
          <a:p>
            <a:pPr marL="0" lvl="3" indent="0" rtl="0">
              <a:lnSpc>
                <a:spcPct val="150000"/>
              </a:lnSpc>
              <a:spcBef>
                <a:spcPts val="1000"/>
              </a:spcBef>
              <a:spcAft>
                <a:spcPts val="1200"/>
              </a:spcAft>
              <a:buNone/>
            </a:pPr>
            <a:r>
              <a:rPr lang="es-ES" noProof="0"/>
              <a:t>Cuarto nivel</a:t>
            </a:r>
          </a:p>
          <a:p>
            <a:pPr marL="0" lvl="4" indent="0" rtl="0">
              <a:lnSpc>
                <a:spcPct val="150000"/>
              </a:lnSpc>
              <a:spcBef>
                <a:spcPts val="1000"/>
              </a:spcBef>
              <a:spcAft>
                <a:spcPts val="1200"/>
              </a:spcAft>
              <a:buNone/>
            </a:pPr>
            <a:r>
              <a:rPr lang="es-ES" noProof="0"/>
              <a:t>Quinto nivel</a:t>
            </a:r>
            <a:endParaRPr lang="es-ES" noProof="0" dirty="0"/>
          </a:p>
        </p:txBody>
      </p:sp>
    </p:spTree>
    <p:extLst>
      <p:ext uri="{BB962C8B-B14F-4D97-AF65-F5344CB8AC3E}">
        <p14:creationId xmlns:p14="http://schemas.microsoft.com/office/powerpoint/2010/main" val="1335655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ángulo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es-ES" sz="1800" noProof="0" dirty="0"/>
          </a:p>
        </p:txBody>
      </p:sp>
      <p:sp>
        <p:nvSpPr>
          <p:cNvPr id="2" name="Marcador de posición de título 1"/>
          <p:cNvSpPr>
            <a:spLocks noGrp="1"/>
          </p:cNvSpPr>
          <p:nvPr>
            <p:ph type="title"/>
          </p:nvPr>
        </p:nvSpPr>
        <p:spPr>
          <a:xfrm>
            <a:off x="521208" y="448056"/>
            <a:ext cx="6876288" cy="640080"/>
          </a:xfrm>
          <a:prstGeom prst="rect">
            <a:avLst/>
          </a:prstGeom>
        </p:spPr>
        <p:txBody>
          <a:bodyPr vert="horz" lIns="91440" tIns="45720" rIns="91440" bIns="45720" rtlCol="0" anchor="b" anchorCtr="0">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539496" y="1435608"/>
            <a:ext cx="4416552" cy="3977640"/>
          </a:xfrm>
          <a:prstGeom prst="rect">
            <a:avLst/>
          </a:prstGeom>
        </p:spPr>
        <p:txBody>
          <a:bodyPr vert="horz" lIns="91440" tIns="45720" rIns="91440" bIns="45720" rtlCol="0">
            <a:normAutofit/>
          </a:bodyPr>
          <a:lstStyle/>
          <a:p>
            <a:pPr lvl="0" rtl="0"/>
            <a:r>
              <a:rPr lang="es-ES" noProof="0" dirty="0"/>
              <a:t>Editar estilos de texto del patrón</a:t>
            </a:r>
          </a:p>
          <a:p>
            <a:pPr marL="228600" lvl="0" indent="-228600" algn="l" defTabSz="914400" rtl="0" eaLnBrk="1" latinLnBrk="0" hangingPunct="1">
              <a:lnSpc>
                <a:spcPct val="90000"/>
              </a:lnSpc>
              <a:spcBef>
                <a:spcPct val="30000"/>
              </a:spcBef>
              <a:buFont typeface="Arial" panose="020B0604020202020204" pitchFamily="34" charset="0"/>
              <a:buChar char="•"/>
            </a:pPr>
            <a:r>
              <a:rPr lang="es-ES" noProof="0" dirty="0"/>
              <a:t>Segundo nivel</a:t>
            </a:r>
          </a:p>
          <a:p>
            <a:pPr marL="685800" lvl="1" indent="-228600" algn="l" defTabSz="914400" rtl="0" eaLnBrk="1" latinLnBrk="0" hangingPunct="1">
              <a:lnSpc>
                <a:spcPct val="90000"/>
              </a:lnSpc>
              <a:spcBef>
                <a:spcPct val="30000"/>
              </a:spcBef>
              <a:buFont typeface="Arial" panose="020B0604020202020204" pitchFamily="34" charset="0"/>
              <a:buChar char="•"/>
            </a:pPr>
            <a:r>
              <a:rPr lang="es-ES" noProof="0" dirty="0"/>
              <a:t>Tercer nivel</a:t>
            </a:r>
          </a:p>
          <a:p>
            <a:pPr marL="1143000" lvl="2" indent="-228600" algn="l" defTabSz="914400" rtl="0" eaLnBrk="1" latinLnBrk="0" hangingPunct="1">
              <a:lnSpc>
                <a:spcPct val="90000"/>
              </a:lnSpc>
              <a:spcBef>
                <a:spcPct val="30000"/>
              </a:spcBef>
              <a:buFont typeface="Arial" panose="020B0604020202020204" pitchFamily="34" charset="0"/>
              <a:buChar char="•"/>
            </a:pPr>
            <a:r>
              <a:rPr lang="es-ES" noProof="0" dirty="0"/>
              <a:t>Cuarto nivel</a:t>
            </a:r>
          </a:p>
          <a:p>
            <a:pPr marL="1600200" lvl="3" indent="-228600" algn="l" defTabSz="914400" rtl="0" eaLnBrk="1" latinLnBrk="0" hangingPunct="1">
              <a:lnSpc>
                <a:spcPct val="90000"/>
              </a:lnSpc>
              <a:spcBef>
                <a:spcPct val="30000"/>
              </a:spcBef>
              <a:buFont typeface="Arial" panose="020B0604020202020204" pitchFamily="34" charset="0"/>
              <a:buChar char="•"/>
            </a:pPr>
            <a:r>
              <a:rPr lang="es-ES" noProof="0" dirty="0"/>
              <a:t>Quinto nivel</a:t>
            </a:r>
          </a:p>
        </p:txBody>
      </p:sp>
      <p:sp>
        <p:nvSpPr>
          <p:cNvPr id="4" name="Marcador de posición de fecha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pPr rtl="0"/>
            <a:fld id="{01A97882-8C28-45FD-93DE-FDF0DF4E2031}" type="datetime1">
              <a:rPr lang="es-ES" noProof="0" smtClean="0"/>
              <a:t>17/06/2020</a:t>
            </a:fld>
            <a:endParaRPr lang="es-ES" noProof="0" dirty="0"/>
          </a:p>
        </p:txBody>
      </p:sp>
      <p:sp>
        <p:nvSpPr>
          <p:cNvPr id="5" name="Marcador de posición de pie de página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pPr rtl="0"/>
            <a:endParaRPr lang="es-ES" noProof="0" dirty="0"/>
          </a:p>
        </p:txBody>
      </p:sp>
      <p:sp>
        <p:nvSpPr>
          <p:cNvPr id="6" name="Marcador de número de diapositiva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pPr rtl="0"/>
            <a:fld id="{9860EDB8-5305-433F-BE41-D7A86D811DB3}" type="slidenum">
              <a:rPr lang="es-ES" noProof="0" smtClean="0"/>
              <a:pPr rtl="0"/>
              <a:t>‹Nº›</a:t>
            </a:fld>
            <a:endParaRPr lang="es-ES" noProof="0" dirty="0"/>
          </a:p>
        </p:txBody>
      </p:sp>
      <p:cxnSp>
        <p:nvCxnSpPr>
          <p:cNvPr id="8" name="Conector recto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0" indent="0" algn="l" defTabSz="914400" rtl="0" eaLnBrk="1" latinLnBrk="0" hangingPunct="1">
        <a:lnSpc>
          <a:spcPct val="150000"/>
        </a:lnSpc>
        <a:spcBef>
          <a:spcPts val="1000"/>
        </a:spcBef>
        <a:spcAft>
          <a:spcPts val="1200"/>
        </a:spcAft>
        <a:buFontTx/>
        <a:buNone/>
        <a:defRPr lang="en-US"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xmlns="" id="{C3272B66-52FD-44F0-B149-F488990B5E9D}"/>
              </a:ext>
            </a:extLst>
          </p:cNvPr>
          <p:cNvPicPr>
            <a:picLocks noChangeAspect="1"/>
          </p:cNvPicPr>
          <p:nvPr/>
        </p:nvPicPr>
        <p:blipFill>
          <a:blip r:embed="rId3"/>
          <a:stretch>
            <a:fillRect/>
          </a:stretch>
        </p:blipFill>
        <p:spPr>
          <a:xfrm>
            <a:off x="4252549" y="1625386"/>
            <a:ext cx="3691717" cy="4922290"/>
          </a:xfrm>
          <a:prstGeom prst="rect">
            <a:avLst/>
          </a:prstGeom>
        </p:spPr>
      </p:pic>
      <p:sp>
        <p:nvSpPr>
          <p:cNvPr id="8" name="Título 7"/>
          <p:cNvSpPr>
            <a:spLocks noGrp="1"/>
          </p:cNvSpPr>
          <p:nvPr>
            <p:ph type="title"/>
          </p:nvPr>
        </p:nvSpPr>
        <p:spPr>
          <a:xfrm>
            <a:off x="521207" y="448056"/>
            <a:ext cx="7837602" cy="640080"/>
          </a:xfrm>
        </p:spPr>
        <p:txBody>
          <a:bodyPr rtlCol="0">
            <a:noAutofit/>
          </a:bodyPr>
          <a:lstStyle/>
          <a:p>
            <a:pPr rtl="0"/>
            <a:r>
              <a:rPr lang="es-ES" b="1" dirty="0">
                <a:solidFill>
                  <a:srgbClr val="FF0000"/>
                </a:solidFill>
                <a:latin typeface="Segoe UI Light" panose="020B0502040204020203" pitchFamily="34" charset="0"/>
                <a:cs typeface="Segoe UI Light" panose="020B0502040204020203" pitchFamily="34" charset="0"/>
              </a:rPr>
              <a:t>PROCESO DE REVERSIÓN PREDIO SALAMANCA</a:t>
            </a: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4" name="Imagen 13">
            <a:extLst>
              <a:ext uri="{FF2B5EF4-FFF2-40B4-BE49-F238E27FC236}">
                <a16:creationId xmlns:a16="http://schemas.microsoft.com/office/drawing/2014/main" xmlns="" id="{2FFC3ADB-3FBF-4B62-99F6-FAA41F6C2126}"/>
              </a:ext>
            </a:extLst>
          </p:cNvPr>
          <p:cNvPicPr>
            <a:picLocks noChangeAspect="1"/>
          </p:cNvPicPr>
          <p:nvPr/>
        </p:nvPicPr>
        <p:blipFill>
          <a:blip r:embed="rId5"/>
          <a:stretch>
            <a:fillRect/>
          </a:stretch>
        </p:blipFill>
        <p:spPr>
          <a:xfrm>
            <a:off x="808282" y="1630962"/>
            <a:ext cx="3420886" cy="2565665"/>
          </a:xfrm>
          <a:prstGeom prst="rect">
            <a:avLst/>
          </a:prstGeom>
        </p:spPr>
      </p:pic>
      <p:pic>
        <p:nvPicPr>
          <p:cNvPr id="15" name="Imagen 14">
            <a:extLst>
              <a:ext uri="{FF2B5EF4-FFF2-40B4-BE49-F238E27FC236}">
                <a16:creationId xmlns:a16="http://schemas.microsoft.com/office/drawing/2014/main" xmlns="" id="{92FD9BA6-E5DA-4ECD-A2BD-C38F6BCAE4F7}"/>
              </a:ext>
            </a:extLst>
          </p:cNvPr>
          <p:cNvPicPr>
            <a:picLocks noChangeAspect="1"/>
          </p:cNvPicPr>
          <p:nvPr/>
        </p:nvPicPr>
        <p:blipFill>
          <a:blip r:embed="rId6"/>
          <a:stretch>
            <a:fillRect/>
          </a:stretch>
        </p:blipFill>
        <p:spPr>
          <a:xfrm>
            <a:off x="7926040" y="3969006"/>
            <a:ext cx="3438226" cy="2578670"/>
          </a:xfrm>
          <a:prstGeom prst="rect">
            <a:avLst/>
          </a:prstGeom>
        </p:spPr>
      </p:pic>
      <p:pic>
        <p:nvPicPr>
          <p:cNvPr id="17" name="Imagen 16">
            <a:extLst>
              <a:ext uri="{FF2B5EF4-FFF2-40B4-BE49-F238E27FC236}">
                <a16:creationId xmlns:a16="http://schemas.microsoft.com/office/drawing/2014/main" xmlns="" id="{6E28084E-48F5-4C09-AB28-D9F4178E95CD}"/>
              </a:ext>
            </a:extLst>
          </p:cNvPr>
          <p:cNvPicPr>
            <a:picLocks noChangeAspect="1"/>
          </p:cNvPicPr>
          <p:nvPr/>
        </p:nvPicPr>
        <p:blipFill>
          <a:blip r:embed="rId7"/>
          <a:stretch>
            <a:fillRect/>
          </a:stretch>
        </p:blipFill>
        <p:spPr>
          <a:xfrm>
            <a:off x="7954773" y="1633829"/>
            <a:ext cx="3409493" cy="2557119"/>
          </a:xfrm>
          <a:prstGeom prst="rect">
            <a:avLst/>
          </a:prstGeom>
        </p:spPr>
      </p:pic>
      <p:pic>
        <p:nvPicPr>
          <p:cNvPr id="18" name="Imagen 17">
            <a:extLst>
              <a:ext uri="{FF2B5EF4-FFF2-40B4-BE49-F238E27FC236}">
                <a16:creationId xmlns:a16="http://schemas.microsoft.com/office/drawing/2014/main" xmlns="" id="{DD6DA841-5512-45C4-8D05-B719E2FC8E99}"/>
              </a:ext>
            </a:extLst>
          </p:cNvPr>
          <p:cNvPicPr>
            <a:picLocks noChangeAspect="1"/>
          </p:cNvPicPr>
          <p:nvPr/>
        </p:nvPicPr>
        <p:blipFill>
          <a:blip r:embed="rId8"/>
          <a:stretch>
            <a:fillRect/>
          </a:stretch>
        </p:blipFill>
        <p:spPr>
          <a:xfrm>
            <a:off x="808282" y="3969004"/>
            <a:ext cx="3451532" cy="2578671"/>
          </a:xfrm>
          <a:prstGeom prst="rect">
            <a:avLst/>
          </a:prstGeom>
        </p:spPr>
      </p:pic>
      <p:sp>
        <p:nvSpPr>
          <p:cNvPr id="13" name="CuadroTexto 12">
            <a:extLst>
              <a:ext uri="{FF2B5EF4-FFF2-40B4-BE49-F238E27FC236}">
                <a16:creationId xmlns:a16="http://schemas.microsoft.com/office/drawing/2014/main" xmlns="" id="{A46FA0F0-93AF-4DB9-BE45-A2BF2D52A627}"/>
              </a:ext>
            </a:extLst>
          </p:cNvPr>
          <p:cNvSpPr txBox="1"/>
          <p:nvPr/>
        </p:nvSpPr>
        <p:spPr>
          <a:xfrm>
            <a:off x="4467991" y="1667180"/>
            <a:ext cx="4913194" cy="2523768"/>
          </a:xfrm>
          <a:prstGeom prst="rect">
            <a:avLst/>
          </a:prstGeom>
          <a:noFill/>
        </p:spPr>
        <p:txBody>
          <a:bodyPr wrap="square" rtlCol="0">
            <a:spAutoFit/>
          </a:bodyPr>
          <a:lstStyle/>
          <a:p>
            <a:r>
              <a:rPr lang="es-MX" sz="2800" dirty="0"/>
              <a:t>1.- Antecedentes</a:t>
            </a:r>
          </a:p>
          <a:p>
            <a:r>
              <a:rPr lang="es-MX" sz="2800" dirty="0"/>
              <a:t>2.- Inversiones</a:t>
            </a:r>
          </a:p>
          <a:p>
            <a:r>
              <a:rPr lang="es-MX" sz="2800" dirty="0"/>
              <a:t>3.- Reversión</a:t>
            </a:r>
          </a:p>
          <a:p>
            <a:r>
              <a:rPr lang="es-MX" sz="2800" dirty="0"/>
              <a:t>4.- Conclusiones</a:t>
            </a:r>
          </a:p>
          <a:p>
            <a:r>
              <a:rPr lang="es-MX" sz="2800" dirty="0"/>
              <a:t>5.- Anteproyecto</a:t>
            </a:r>
          </a:p>
          <a:p>
            <a:r>
              <a:rPr lang="es-MX" dirty="0"/>
              <a:t> </a:t>
            </a:r>
          </a:p>
        </p:txBody>
      </p:sp>
    </p:spTree>
    <p:extLst>
      <p:ext uri="{BB962C8B-B14F-4D97-AF65-F5344CB8AC3E}">
        <p14:creationId xmlns:p14="http://schemas.microsoft.com/office/powerpoint/2010/main" val="3457616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5.- Anteproyecto</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2" name="CuadroTexto 1">
            <a:extLst>
              <a:ext uri="{FF2B5EF4-FFF2-40B4-BE49-F238E27FC236}">
                <a16:creationId xmlns:a16="http://schemas.microsoft.com/office/drawing/2014/main" xmlns="" id="{97808825-198F-4FC8-84BF-D149A970848E}"/>
              </a:ext>
            </a:extLst>
          </p:cNvPr>
          <p:cNvSpPr txBox="1"/>
          <p:nvPr/>
        </p:nvSpPr>
        <p:spPr>
          <a:xfrm>
            <a:off x="2756846" y="3507476"/>
            <a:ext cx="6632812" cy="830997"/>
          </a:xfrm>
          <a:prstGeom prst="rect">
            <a:avLst/>
          </a:prstGeom>
          <a:noFill/>
        </p:spPr>
        <p:txBody>
          <a:bodyPr wrap="square" rtlCol="0">
            <a:spAutoFit/>
          </a:bodyPr>
          <a:lstStyle/>
          <a:p>
            <a:r>
              <a:rPr lang="es-MX" sz="4800" b="1" dirty="0">
                <a:solidFill>
                  <a:srgbClr val="FF0000"/>
                </a:solidFill>
              </a:rPr>
              <a:t>G  R  A  C  I  A  S  !  !  !</a:t>
            </a:r>
          </a:p>
        </p:txBody>
      </p:sp>
    </p:spTree>
    <p:extLst>
      <p:ext uri="{BB962C8B-B14F-4D97-AF65-F5344CB8AC3E}">
        <p14:creationId xmlns:p14="http://schemas.microsoft.com/office/powerpoint/2010/main" val="1039549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1.- Antecedentes</a:t>
            </a:r>
          </a:p>
        </p:txBody>
      </p:sp>
      <p:sp>
        <p:nvSpPr>
          <p:cNvPr id="38" name="Marcador de posición de contenido 17"/>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El Sueño inició en 2014.</a:t>
            </a:r>
          </a:p>
          <a:p>
            <a:pPr marL="0" lvl="0" indent="0" rtl="0">
              <a:spcAft>
                <a:spcPts val="600"/>
              </a:spcAft>
              <a:buNone/>
              <a:defRPr/>
            </a:pPr>
            <a:r>
              <a:rPr lang="es-ES" sz="1050" dirty="0">
                <a:latin typeface="Segoe UI" panose="020B0502040204020203" pitchFamily="34" charset="0"/>
                <a:cs typeface="Segoe UI" panose="020B0502040204020203" pitchFamily="34" charset="0"/>
              </a:rPr>
              <a:t>En medio de una sesión con afiliados de la Región Salamanca, siendo vicepresidente Domingo Lara, nos planteamos analizar la posibilidad de construir en Salamanca, las oficinas para atención de afiliados de la región. Era presidente de la delegación Guanajuato Alfonso Ortega Ortiz de Montellano</a:t>
            </a:r>
          </a:p>
          <a:p>
            <a:pPr marL="0" lvl="0" indent="0" rtl="0">
              <a:spcAft>
                <a:spcPts val="600"/>
              </a:spcAft>
              <a:buNone/>
              <a:defRPr/>
            </a:pPr>
            <a:r>
              <a:rPr lang="es-ES" sz="1050" dirty="0">
                <a:latin typeface="Segoe UI" panose="020B0502040204020203" pitchFamily="34" charset="0"/>
                <a:cs typeface="Segoe UI" panose="020B0502040204020203" pitchFamily="34" charset="0"/>
              </a:rPr>
              <a:t>Se ofreció José Antonio Martínez “TOTO” a  desarrollar en boceto algunas ideas para el efecto, presentándolas luego de algunas semanas.</a:t>
            </a:r>
          </a:p>
          <a:p>
            <a:pPr marL="0" lvl="0" indent="0" rtl="0">
              <a:spcAft>
                <a:spcPts val="600"/>
              </a:spcAft>
              <a:buNone/>
              <a:defRPr/>
            </a:pPr>
            <a:r>
              <a:rPr lang="es-ES" sz="1050" dirty="0">
                <a:latin typeface="Segoe UI" panose="020B0502040204020203" pitchFamily="34" charset="0"/>
                <a:cs typeface="Segoe UI" panose="020B0502040204020203" pitchFamily="34" charset="0"/>
              </a:rPr>
              <a:t>Este trabajo inicial fue secundado luego por David Mercado, quien ofreció trabajar sobre la adecuación de un proyecto que antes había hecho y que </a:t>
            </a:r>
            <a:r>
              <a:rPr lang="es-ES" sz="1050" i="1" dirty="0">
                <a:latin typeface="Segoe UI" panose="020B0502040204020203" pitchFamily="34" charset="0"/>
                <a:cs typeface="Segoe UI" panose="020B0502040204020203" pitchFamily="34" charset="0"/>
              </a:rPr>
              <a:t>podría servir de modelo </a:t>
            </a:r>
            <a:r>
              <a:rPr lang="es-ES" sz="1050" dirty="0">
                <a:latin typeface="Segoe UI" panose="020B0502040204020203" pitchFamily="34" charset="0"/>
                <a:cs typeface="Segoe UI" panose="020B0502040204020203" pitchFamily="34" charset="0"/>
              </a:rPr>
              <a:t>para lo que se pretendía en ese momento.</a:t>
            </a:r>
          </a:p>
          <a:p>
            <a:pPr mar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2015, </a:t>
            </a:r>
            <a:r>
              <a:rPr lang="es-ES" sz="1050" dirty="0">
                <a:latin typeface="Segoe UI" panose="020B0502040204020203" pitchFamily="34" charset="0"/>
                <a:cs typeface="Segoe UI" panose="020B0502040204020203" pitchFamily="34" charset="0"/>
              </a:rPr>
              <a:t>Siendo presidente de la delegación Guillermo Ramos y Vicepresidente Regional Carlos Arroyo, se le plantea a Memo el interés de los afiliados por solicitar al gobierno de Salamanca, la donación de un terreno para la edificación de las oficinas regionales. A Memo le gusta la idea y da luz verde para elaborar un proyecto e iniciar la gestión. Se hace el acercamiento con el Presidente Municipal Justino Arriaga, quien se interesa por el proyecto y pide se desarrolle la idea, para en su momento proponerla ante el H. Ayuntamiento.</a:t>
            </a: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dirty="0">
                <a:latin typeface="Segoe UI" panose="020B0502040204020203" pitchFamily="34" charset="0"/>
                <a:cs typeface="Segoe UI" panose="020B0502040204020203" pitchFamily="34" charset="0"/>
              </a:rPr>
              <a:t>Antes de entregar el gobierno municipal, Justino nos propone desarrollar un proyecto más ambicioso, acorde al crecimiento de Salamanca y la región, ofreciendo la posibilidad de donarnos un terreno de mas de 8,000 M2, que buscarían revertir por una donación infructuosa años atrás.</a:t>
            </a:r>
          </a:p>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Para 2016, </a:t>
            </a:r>
            <a:r>
              <a:rPr lang="es-ES" sz="1050" dirty="0">
                <a:latin typeface="Segoe UI" panose="020B0502040204020203" pitchFamily="34" charset="0"/>
                <a:cs typeface="Segoe UI" panose="020B0502040204020203" pitchFamily="34" charset="0"/>
              </a:rPr>
              <a:t>Siendo presidente municipal Antonio Arredondo Muñoz, se concreta la reversión del predio y, con un anteproyecto que incluyó la edificación de un CENTRO DE PROFESIONALIZACIÓN DE OFICIOS DE LA CONSTRUCCIÓN, además del CENTRO DE DESARROLLO EMPRESARIAL REGIONAL, se fortalece la gestión, al recuperar el gobierno municipal la propiedad del predio señalado, el día 4 de febrero de 2016. Se perfecciona el anteproyecto y se presenta al presidente municipal a finales de año.</a:t>
            </a:r>
          </a:p>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Para 2017, </a:t>
            </a:r>
            <a:r>
              <a:rPr lang="es-ES" sz="1050" dirty="0">
                <a:latin typeface="Segoe UI" panose="020B0502040204020203" pitchFamily="34" charset="0"/>
                <a:cs typeface="Segoe UI" panose="020B0502040204020203" pitchFamily="34" charset="0"/>
              </a:rPr>
              <a:t>El 10 de mayo, se presenta por oficio al Gobierno municipal, la solicitud de donación del predio firmada por Guillermo Ramos.</a:t>
            </a:r>
          </a:p>
          <a:p>
            <a:pPr marL="0" lvl="0" indent="0" rtl="0">
              <a:spcAft>
                <a:spcPts val="600"/>
              </a:spcAft>
              <a:buNone/>
              <a:defRPr/>
            </a:pPr>
            <a:r>
              <a:rPr lang="es-ES" sz="1050" dirty="0">
                <a:latin typeface="Segoe UI" panose="020B0502040204020203" pitchFamily="34" charset="0"/>
                <a:cs typeface="Segoe UI" panose="020B0502040204020203" pitchFamily="34" charset="0"/>
              </a:rPr>
              <a:t>El 30 de mayo, la Comisión de Desarrollo urbano y ordenamiento ecológico territorial del H. Ayuntamiento de Salamanca, Gto. dictamina la donación del predio en favor de la CMIC</a:t>
            </a:r>
          </a:p>
          <a:p>
            <a:pPr marL="0" lvl="0" indent="0" rtl="0">
              <a:spcAft>
                <a:spcPts val="600"/>
              </a:spcAft>
              <a:buNone/>
              <a:defRPr/>
            </a:pPr>
            <a:r>
              <a:rPr lang="es-ES" sz="1050" dirty="0">
                <a:latin typeface="Segoe UI" panose="020B0502040204020203" pitchFamily="34" charset="0"/>
                <a:cs typeface="Segoe UI" panose="020B0502040204020203" pitchFamily="34" charset="0"/>
              </a:rPr>
              <a:t>El 14 de diciembre, se firma la escritura pública que acredita la donación del predio a favor de la CMIC.</a:t>
            </a: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133887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2.- Inversiones</a:t>
            </a:r>
          </a:p>
        </p:txBody>
      </p:sp>
      <p:sp>
        <p:nvSpPr>
          <p:cNvPr id="38" name="Marcador de posición de contenido 17"/>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2017,</a:t>
            </a:r>
          </a:p>
          <a:p>
            <a:pPr marL="0" lvl="0" indent="0" rtl="0">
              <a:spcAft>
                <a:spcPts val="600"/>
              </a:spcAft>
              <a:buNone/>
              <a:defRPr/>
            </a:pPr>
            <a:r>
              <a:rPr lang="es-ES" sz="1050" dirty="0">
                <a:solidFill>
                  <a:schemeClr val="tx1"/>
                </a:solidFill>
                <a:latin typeface="Segoe UI" panose="020B0502040204020203" pitchFamily="34" charset="0"/>
                <a:cs typeface="Segoe UI" panose="020B0502040204020203" pitchFamily="34" charset="0"/>
              </a:rPr>
              <a:t>En agosto se inicia con los cursos de la MAESTRÍA EN GERENCIA DE PROYECTOS, impartida por el ITC en Salamanca, con una matrícula de 34 alumnos, de los que 20 son empleados y funcionarios del gobierno municipal. A ellos se les establece un pago de colegiatura mensual casi simbólico, en reciprocidad por la donación del terreno que se encuentra en proceso de escrituración.</a:t>
            </a:r>
          </a:p>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2018,</a:t>
            </a:r>
          </a:p>
          <a:p>
            <a:pPr marL="0" lvl="0" indent="0" rtl="0">
              <a:spcAft>
                <a:spcPts val="600"/>
              </a:spcAft>
              <a:buNone/>
              <a:defRPr/>
            </a:pPr>
            <a:r>
              <a:rPr lang="es-ES" sz="1050" dirty="0">
                <a:latin typeface="Segoe UI" panose="020B0502040204020203" pitchFamily="34" charset="0"/>
                <a:cs typeface="Segoe UI" panose="020B0502040204020203" pitchFamily="34" charset="0"/>
              </a:rPr>
              <a:t>En base al anteproyecto presentado al Gobierno municipal, se hace el Proyecto Ejecutivo de la BARDA FRONTAL, una vez autorizada la inversión por la delegación estatal.</a:t>
            </a:r>
          </a:p>
          <a:p>
            <a:pPr marL="0" lvl="0" indent="0" rtl="0">
              <a:spcAft>
                <a:spcPts val="600"/>
              </a:spcAft>
              <a:buNone/>
              <a:defRPr/>
            </a:pPr>
            <a:r>
              <a:rPr lang="es-ES" sz="1050" dirty="0">
                <a:latin typeface="Segoe UI" panose="020B0502040204020203" pitchFamily="34" charset="0"/>
                <a:cs typeface="Segoe UI" panose="020B0502040204020203" pitchFamily="34" charset="0"/>
              </a:rPr>
              <a:t>Se construye la barda en la fachada sur, hacia la calle Marcelino López Juárez, concluyendo en diciembre.</a:t>
            </a:r>
          </a:p>
          <a:p>
            <a:pPr mar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2019, </a:t>
            </a:r>
          </a:p>
          <a:p>
            <a:pPr marL="0" indent="0">
              <a:spcAft>
                <a:spcPts val="600"/>
              </a:spcAft>
              <a:buNone/>
              <a:defRPr/>
            </a:pPr>
            <a:r>
              <a:rPr lang="es-ES" sz="1050" dirty="0">
                <a:latin typeface="Segoe UI" panose="020B0502040204020203" pitchFamily="34" charset="0"/>
                <a:cs typeface="Segoe UI" panose="020B0502040204020203" pitchFamily="34" charset="0"/>
              </a:rPr>
              <a:t>En marzo se reanudan los trabajos para la construcción de la caseta de vigilancia y el pórtico de acceso a las oficinas administrativas y aulas de capacitación.</a:t>
            </a: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2" name="Imagen 1">
            <a:extLst>
              <a:ext uri="{FF2B5EF4-FFF2-40B4-BE49-F238E27FC236}">
                <a16:creationId xmlns:a16="http://schemas.microsoft.com/office/drawing/2014/main" xmlns="" id="{9A64663F-1A26-467C-A77B-2D1294D41B15}"/>
              </a:ext>
            </a:extLst>
          </p:cNvPr>
          <p:cNvPicPr>
            <a:picLocks noChangeAspect="1"/>
          </p:cNvPicPr>
          <p:nvPr/>
        </p:nvPicPr>
        <p:blipFill>
          <a:blip r:embed="rId4"/>
          <a:stretch>
            <a:fillRect/>
          </a:stretch>
        </p:blipFill>
        <p:spPr>
          <a:xfrm flipH="1">
            <a:off x="5890127" y="1741714"/>
            <a:ext cx="2893177" cy="2169882"/>
          </a:xfrm>
          <a:prstGeom prst="rect">
            <a:avLst/>
          </a:prstGeom>
        </p:spPr>
      </p:pic>
      <p:pic>
        <p:nvPicPr>
          <p:cNvPr id="3" name="Imagen 2">
            <a:extLst>
              <a:ext uri="{FF2B5EF4-FFF2-40B4-BE49-F238E27FC236}">
                <a16:creationId xmlns:a16="http://schemas.microsoft.com/office/drawing/2014/main" xmlns="" id="{D4E3B375-4C50-4E4F-B2FA-A184090D69F3}"/>
              </a:ext>
            </a:extLst>
          </p:cNvPr>
          <p:cNvPicPr>
            <a:picLocks noChangeAspect="1"/>
          </p:cNvPicPr>
          <p:nvPr/>
        </p:nvPicPr>
        <p:blipFill>
          <a:blip r:embed="rId5"/>
          <a:stretch>
            <a:fillRect/>
          </a:stretch>
        </p:blipFill>
        <p:spPr>
          <a:xfrm>
            <a:off x="8974398" y="1741714"/>
            <a:ext cx="2893176" cy="2169882"/>
          </a:xfrm>
          <a:prstGeom prst="rect">
            <a:avLst/>
          </a:prstGeom>
        </p:spPr>
      </p:pic>
      <p:pic>
        <p:nvPicPr>
          <p:cNvPr id="4" name="Imagen 3">
            <a:extLst>
              <a:ext uri="{FF2B5EF4-FFF2-40B4-BE49-F238E27FC236}">
                <a16:creationId xmlns:a16="http://schemas.microsoft.com/office/drawing/2014/main" xmlns="" id="{FACF5EAC-A80B-436B-B205-BEA3364AC0FE}"/>
              </a:ext>
            </a:extLst>
          </p:cNvPr>
          <p:cNvPicPr>
            <a:picLocks noChangeAspect="1"/>
          </p:cNvPicPr>
          <p:nvPr/>
        </p:nvPicPr>
        <p:blipFill>
          <a:blip r:embed="rId6"/>
          <a:stretch>
            <a:fillRect/>
          </a:stretch>
        </p:blipFill>
        <p:spPr>
          <a:xfrm>
            <a:off x="5890128" y="4056743"/>
            <a:ext cx="2955704" cy="2216778"/>
          </a:xfrm>
          <a:prstGeom prst="rect">
            <a:avLst/>
          </a:prstGeom>
        </p:spPr>
      </p:pic>
      <p:pic>
        <p:nvPicPr>
          <p:cNvPr id="5" name="Imagen 4">
            <a:extLst>
              <a:ext uri="{FF2B5EF4-FFF2-40B4-BE49-F238E27FC236}">
                <a16:creationId xmlns:a16="http://schemas.microsoft.com/office/drawing/2014/main" xmlns="" id="{FFE587D0-FC75-491B-A1C5-96F10FB7AACB}"/>
              </a:ext>
            </a:extLst>
          </p:cNvPr>
          <p:cNvPicPr>
            <a:picLocks noChangeAspect="1"/>
          </p:cNvPicPr>
          <p:nvPr/>
        </p:nvPicPr>
        <p:blipFill>
          <a:blip r:embed="rId7"/>
          <a:stretch>
            <a:fillRect/>
          </a:stretch>
        </p:blipFill>
        <p:spPr>
          <a:xfrm>
            <a:off x="8959334" y="4056743"/>
            <a:ext cx="2959963" cy="2219973"/>
          </a:xfrm>
          <a:prstGeom prst="rect">
            <a:avLst/>
          </a:prstGeom>
        </p:spPr>
      </p:pic>
    </p:spTree>
    <p:extLst>
      <p:ext uri="{BB962C8B-B14F-4D97-AF65-F5344CB8AC3E}">
        <p14:creationId xmlns:p14="http://schemas.microsoft.com/office/powerpoint/2010/main" val="766499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3.- Reversión</a:t>
            </a:r>
          </a:p>
        </p:txBody>
      </p:sp>
      <p:sp>
        <p:nvSpPr>
          <p:cNvPr id="38" name="Marcador de posición de contenido 17"/>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2020,</a:t>
            </a:r>
          </a:p>
          <a:p>
            <a:pPr marL="0" lvl="0" indent="0" rtl="0">
              <a:spcAft>
                <a:spcPts val="600"/>
              </a:spcAft>
              <a:buNone/>
              <a:defRPr/>
            </a:pPr>
            <a:r>
              <a:rPr lang="es-ES" sz="1050" dirty="0">
                <a:solidFill>
                  <a:schemeClr val="tx1"/>
                </a:solidFill>
                <a:latin typeface="Segoe UI" panose="020B0502040204020203" pitchFamily="34" charset="0"/>
                <a:cs typeface="Segoe UI" panose="020B0502040204020203" pitchFamily="34" charset="0"/>
              </a:rPr>
              <a:t>A finales del mayo, se publicó en medios la vandalización de que fue objeto la cerca de malla ciclón instalada en el predio, así como la presencia de algunos depósitos de basura en su interior. En entrevista al periódico CORREO el día siguiente, lamenté la conducta en que unos pocos afectan las instalaciones que están destinadas a un beneficio social, evitando mencionar la deficiente seguridad que padece la ciudad.</a:t>
            </a:r>
          </a:p>
          <a:p>
            <a:pPr marL="0" lvl="0" indent="0" rtl="0">
              <a:spcAft>
                <a:spcPts val="600"/>
              </a:spcAft>
              <a:buNone/>
              <a:defRPr/>
            </a:pPr>
            <a:r>
              <a:rPr lang="es-ES" sz="1050" dirty="0">
                <a:solidFill>
                  <a:schemeClr val="tx1"/>
                </a:solidFill>
                <a:latin typeface="Segoe UI" panose="020B0502040204020203" pitchFamily="34" charset="0"/>
                <a:cs typeface="Segoe UI" panose="020B0502040204020203" pitchFamily="34" charset="0"/>
              </a:rPr>
              <a:t>El 10 de junio, un día antes de realizarse la 44ª.sesión ordinaria del H. AYUNTAMIENTO CONSTITUCIONAL 2018-2021 DEL MUNICIPIO DE SALAMANCA, GTO., nos enteramos que en la orden del día sería sometida a votación EL INICIO DEL PROCESO DE REVERSIÓN DE LA DONACIÓN DEL PREDIO A CMIC. </a:t>
            </a:r>
          </a:p>
          <a:p>
            <a:pPr marL="0" lvl="0" indent="0" rtl="0">
              <a:spcAft>
                <a:spcPts val="600"/>
              </a:spcAft>
              <a:buNone/>
              <a:defRPr/>
            </a:pPr>
            <a:r>
              <a:rPr lang="es-ES" sz="1050" dirty="0">
                <a:latin typeface="Segoe UI" panose="020B0502040204020203" pitchFamily="34" charset="0"/>
                <a:cs typeface="Segoe UI" panose="020B0502040204020203" pitchFamily="34" charset="0"/>
              </a:rPr>
              <a:t>En cuanto pude confirmar la noticia, di aviso a Javier Padilla, para conocimiento. Conseguí enseguida el link para conectarse vía YouTube a la sesión de Aytmto. del día siguiente.</a:t>
            </a:r>
          </a:p>
          <a:p>
            <a:pPr marL="0" lvl="0" indent="0" rtl="0">
              <a:spcAft>
                <a:spcPts val="600"/>
              </a:spcAft>
              <a:buNone/>
              <a:defRPr/>
            </a:pPr>
            <a:r>
              <a:rPr lang="es-ES" sz="1050" dirty="0">
                <a:latin typeface="Segoe UI" panose="020B0502040204020203" pitchFamily="34" charset="0"/>
                <a:cs typeface="Segoe UI" panose="020B0502040204020203" pitchFamily="34" charset="0"/>
              </a:rPr>
              <a:t>El 11 de junio, en cuanto terminó la sesión de Aytmto. Informé a Javier sobre el acuerdo por votación de 8 contra 6 ediles, a favor de iniciar el proceso de reversión del terreno donado a cmic. Así mismo, envié a Javier el vídeo de la sesión para su debida revisión.</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11" name="Marcador de posición de contenido 17">
            <a:extLst>
              <a:ext uri="{FF2B5EF4-FFF2-40B4-BE49-F238E27FC236}">
                <a16:creationId xmlns:a16="http://schemas.microsoft.com/office/drawing/2014/main" xmlns="" id="{BEC55385-1046-4F43-BC32-E7757C4027E7}"/>
              </a:ext>
            </a:extLst>
          </p:cNvPr>
          <p:cNvSpPr txBox="1">
            <a:spLocks/>
          </p:cNvSpPr>
          <p:nvPr/>
        </p:nvSpPr>
        <p:spPr>
          <a:xfrm>
            <a:off x="6153905" y="1399999"/>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10" name="Imagen 9">
            <a:extLst>
              <a:ext uri="{FF2B5EF4-FFF2-40B4-BE49-F238E27FC236}">
                <a16:creationId xmlns:a16="http://schemas.microsoft.com/office/drawing/2014/main" xmlns="" id="{39143E43-517C-46B3-BC0F-1DC64BCDA836}"/>
              </a:ext>
            </a:extLst>
          </p:cNvPr>
          <p:cNvPicPr>
            <a:picLocks noChangeAspect="1"/>
          </p:cNvPicPr>
          <p:nvPr/>
        </p:nvPicPr>
        <p:blipFill>
          <a:blip r:embed="rId4"/>
          <a:stretch>
            <a:fillRect/>
          </a:stretch>
        </p:blipFill>
        <p:spPr>
          <a:xfrm>
            <a:off x="6545746" y="1626703"/>
            <a:ext cx="3565663" cy="4754217"/>
          </a:xfrm>
          <a:prstGeom prst="rect">
            <a:avLst/>
          </a:prstGeom>
        </p:spPr>
      </p:pic>
    </p:spTree>
    <p:extLst>
      <p:ext uri="{BB962C8B-B14F-4D97-AF65-F5344CB8AC3E}">
        <p14:creationId xmlns:p14="http://schemas.microsoft.com/office/powerpoint/2010/main" val="449722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3.- Reversión</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11" name="Marcador de posición de contenido 17">
            <a:extLst>
              <a:ext uri="{FF2B5EF4-FFF2-40B4-BE49-F238E27FC236}">
                <a16:creationId xmlns:a16="http://schemas.microsoft.com/office/drawing/2014/main" xmlns="" id="{BEC55385-1046-4F43-BC32-E7757C4027E7}"/>
              </a:ext>
            </a:extLst>
          </p:cNvPr>
          <p:cNvSpPr txBox="1">
            <a:spLocks/>
          </p:cNvSpPr>
          <p:nvPr/>
        </p:nvSpPr>
        <p:spPr>
          <a:xfrm>
            <a:off x="6153905" y="1399999"/>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2" name="Imagen 1">
            <a:extLst>
              <a:ext uri="{FF2B5EF4-FFF2-40B4-BE49-F238E27FC236}">
                <a16:creationId xmlns:a16="http://schemas.microsoft.com/office/drawing/2014/main" xmlns="" id="{18E2EBA1-2753-4DE6-97CC-A44CD7FD65C9}"/>
              </a:ext>
            </a:extLst>
          </p:cNvPr>
          <p:cNvPicPr>
            <a:picLocks noChangeAspect="1"/>
          </p:cNvPicPr>
          <p:nvPr/>
        </p:nvPicPr>
        <p:blipFill>
          <a:blip r:embed="rId4"/>
          <a:stretch>
            <a:fillRect/>
          </a:stretch>
        </p:blipFill>
        <p:spPr>
          <a:xfrm>
            <a:off x="5665131" y="1399999"/>
            <a:ext cx="3004056" cy="5340544"/>
          </a:xfrm>
          <a:prstGeom prst="rect">
            <a:avLst/>
          </a:prstGeom>
        </p:spPr>
      </p:pic>
      <p:pic>
        <p:nvPicPr>
          <p:cNvPr id="3" name="Imagen 2">
            <a:extLst>
              <a:ext uri="{FF2B5EF4-FFF2-40B4-BE49-F238E27FC236}">
                <a16:creationId xmlns:a16="http://schemas.microsoft.com/office/drawing/2014/main" xmlns="" id="{8772F2EE-2B5D-4F34-B7D4-1A9BDF17A9C6}"/>
              </a:ext>
            </a:extLst>
          </p:cNvPr>
          <p:cNvPicPr>
            <a:picLocks noChangeAspect="1"/>
          </p:cNvPicPr>
          <p:nvPr/>
        </p:nvPicPr>
        <p:blipFill>
          <a:blip r:embed="rId5"/>
          <a:stretch>
            <a:fillRect/>
          </a:stretch>
        </p:blipFill>
        <p:spPr>
          <a:xfrm>
            <a:off x="8723447" y="1378225"/>
            <a:ext cx="2866197" cy="5095461"/>
          </a:xfrm>
          <a:prstGeom prst="rect">
            <a:avLst/>
          </a:prstGeom>
        </p:spPr>
      </p:pic>
      <p:sp>
        <p:nvSpPr>
          <p:cNvPr id="12" name="Marcador de posición de contenido 17">
            <a:extLst>
              <a:ext uri="{FF2B5EF4-FFF2-40B4-BE49-F238E27FC236}">
                <a16:creationId xmlns:a16="http://schemas.microsoft.com/office/drawing/2014/main" xmlns="" id="{86FDB675-1681-4DCF-BC85-4905ECFB4419}"/>
              </a:ext>
            </a:extLst>
          </p:cNvPr>
          <p:cNvSpPr txBox="1">
            <a:spLocks/>
          </p:cNvSpPr>
          <p:nvPr/>
        </p:nvSpPr>
        <p:spPr>
          <a:xfrm>
            <a:off x="548237" y="1399999"/>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b="1" dirty="0">
              <a:solidFill>
                <a:srgbClr val="FF0000"/>
              </a:solidFill>
              <a:latin typeface="Segoe UI" panose="020B0502040204020203" pitchFamily="34" charset="0"/>
              <a:cs typeface="Segoe UI" panose="020B0502040204020203" pitchFamily="34" charset="0"/>
            </a:endParaRPr>
          </a:p>
        </p:txBody>
      </p:sp>
      <p:sp>
        <p:nvSpPr>
          <p:cNvPr id="13" name="Marcador de posición de contenido 17">
            <a:extLst>
              <a:ext uri="{FF2B5EF4-FFF2-40B4-BE49-F238E27FC236}">
                <a16:creationId xmlns:a16="http://schemas.microsoft.com/office/drawing/2014/main" xmlns="" id="{0646F070-3855-4038-8D5E-71B3C6B9D1E9}"/>
              </a:ext>
            </a:extLst>
          </p:cNvPr>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2020,</a:t>
            </a:r>
          </a:p>
          <a:p>
            <a:pPr marL="0" lvl="0" indent="0" rtl="0">
              <a:spcAft>
                <a:spcPts val="600"/>
              </a:spcAft>
              <a:buNone/>
              <a:defRPr/>
            </a:pPr>
            <a:r>
              <a:rPr lang="es-ES" sz="1050" dirty="0">
                <a:solidFill>
                  <a:schemeClr val="tx1"/>
                </a:solidFill>
                <a:latin typeface="Segoe UI" panose="020B0502040204020203" pitchFamily="34" charset="0"/>
                <a:cs typeface="Segoe UI" panose="020B0502040204020203" pitchFamily="34" charset="0"/>
              </a:rPr>
              <a:t>El mismo día 11 envié el mismo video de la sesión a la dirección jurídica nacional</a:t>
            </a:r>
            <a:r>
              <a:rPr lang="es-ES" sz="1050" dirty="0">
                <a:latin typeface="Segoe UI" panose="020B0502040204020203" pitchFamily="34" charset="0"/>
                <a:cs typeface="Segoe UI" panose="020B0502040204020203" pitchFamily="34" charset="0"/>
              </a:rPr>
              <a:t>. De CMIC y entablé diálogo con la Lic. María Antonieta López Guerra para hacer de su conocimiento el inicio de este proceso, considerando la importancia de una oportuna atención que pudiera proteger a la CMIC, impidiendo que se concrete la reversión</a:t>
            </a:r>
          </a:p>
          <a:p>
            <a:pPr marL="0" lvl="0" indent="0">
              <a:spcAft>
                <a:spcPts val="600"/>
              </a:spcAft>
              <a:buNone/>
              <a:defRPr/>
            </a:pPr>
            <a:r>
              <a:rPr lang="es-ES" sz="1050" dirty="0">
                <a:latin typeface="Segoe UI" panose="020B0502040204020203" pitchFamily="34" charset="0"/>
                <a:cs typeface="Segoe UI" panose="020B0502040204020203" pitchFamily="34" charset="0"/>
              </a:rPr>
              <a:t>Se atendió la solicitud de diversos documentos y evidencias por parte de la Lic. Tony, que puedan utilizarse durante la defensa para acreditar el cumplimiento de CMIC a lo establecido en las cláusulas de la Comisión de Desarrollo urbano y ordenamiento Ecológico Territorial del H. Ayuntamiento de Salamanca, Gto., y plasmados fielmente en la Escritura Pública, en relación a las causales de reversión de la donación, por incumplimiento de estas; en observancia a lo dispuesto en los numerales 206 y 207 de la Ley Orgánica Municipal para el Estado de Guanajuato.</a:t>
            </a:r>
          </a:p>
          <a:p>
            <a:pPr marL="0" lvl="0" indent="0">
              <a:spcAft>
                <a:spcPts val="600"/>
              </a:spcAft>
              <a:buNone/>
              <a:defRPr/>
            </a:pPr>
            <a:r>
              <a:rPr lang="es-ES" sz="1050" dirty="0">
                <a:latin typeface="Segoe UI" panose="020B0502040204020203" pitchFamily="34" charset="0"/>
                <a:cs typeface="Segoe UI" panose="020B0502040204020203" pitchFamily="34" charset="0"/>
              </a:rPr>
              <a:t>SE PRESENTAN COPIAS DEL ACTA DE AYUNTAMIENTO EN QUE SE ESTABLECEN LAS CLÁUSULAS QUE MOTIVARÍAN LA REVERSIÓN DE LA PROPIEDAD EN CASO DE INCUMPLIMIENTO DE SU OBSERVANCIA</a:t>
            </a:r>
          </a:p>
        </p:txBody>
      </p:sp>
    </p:spTree>
    <p:extLst>
      <p:ext uri="{BB962C8B-B14F-4D97-AF65-F5344CB8AC3E}">
        <p14:creationId xmlns:p14="http://schemas.microsoft.com/office/powerpoint/2010/main" val="3139628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3.- Reversión</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11" name="Marcador de posición de contenido 17">
            <a:extLst>
              <a:ext uri="{FF2B5EF4-FFF2-40B4-BE49-F238E27FC236}">
                <a16:creationId xmlns:a16="http://schemas.microsoft.com/office/drawing/2014/main" xmlns="" id="{BEC55385-1046-4F43-BC32-E7757C4027E7}"/>
              </a:ext>
            </a:extLst>
          </p:cNvPr>
          <p:cNvSpPr txBox="1">
            <a:spLocks/>
          </p:cNvSpPr>
          <p:nvPr/>
        </p:nvSpPr>
        <p:spPr>
          <a:xfrm>
            <a:off x="6153905" y="1399999"/>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sp>
        <p:nvSpPr>
          <p:cNvPr id="12" name="Marcador de posición de contenido 17">
            <a:extLst>
              <a:ext uri="{FF2B5EF4-FFF2-40B4-BE49-F238E27FC236}">
                <a16:creationId xmlns:a16="http://schemas.microsoft.com/office/drawing/2014/main" xmlns="" id="{86FDB675-1681-4DCF-BC85-4905ECFB4419}"/>
              </a:ext>
            </a:extLst>
          </p:cNvPr>
          <p:cNvSpPr txBox="1">
            <a:spLocks/>
          </p:cNvSpPr>
          <p:nvPr/>
        </p:nvSpPr>
        <p:spPr>
          <a:xfrm>
            <a:off x="548237" y="1399999"/>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sz="1050" b="1" dirty="0">
              <a:solidFill>
                <a:srgbClr val="FF0000"/>
              </a:solidFill>
              <a:latin typeface="Segoe UI" panose="020B0502040204020203" pitchFamily="34" charset="0"/>
              <a:cs typeface="Segoe UI" panose="020B0502040204020203" pitchFamily="34" charset="0"/>
            </a:endParaRPr>
          </a:p>
        </p:txBody>
      </p:sp>
      <p:sp>
        <p:nvSpPr>
          <p:cNvPr id="13" name="Marcador de posición de contenido 17">
            <a:extLst>
              <a:ext uri="{FF2B5EF4-FFF2-40B4-BE49-F238E27FC236}">
                <a16:creationId xmlns:a16="http://schemas.microsoft.com/office/drawing/2014/main" xmlns="" id="{0646F070-3855-4038-8D5E-71B3C6B9D1E9}"/>
              </a:ext>
            </a:extLst>
          </p:cNvPr>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En 2020. </a:t>
            </a:r>
          </a:p>
          <a:p>
            <a:pPr marL="0" lvl="0" indent="0" rtl="0">
              <a:spcAft>
                <a:spcPts val="600"/>
              </a:spcAft>
              <a:buNone/>
              <a:defRPr/>
            </a:pPr>
            <a:r>
              <a:rPr lang="es-ES" sz="2000" dirty="0">
                <a:solidFill>
                  <a:schemeClr val="tx1"/>
                </a:solidFill>
                <a:latin typeface="Segoe UI" panose="020B0502040204020203" pitchFamily="34" charset="0"/>
                <a:cs typeface="Segoe UI" panose="020B0502040204020203" pitchFamily="34" charset="0"/>
              </a:rPr>
              <a:t>Se presenta copia de la hoja -4- de la</a:t>
            </a:r>
          </a:p>
          <a:p>
            <a:pPr marL="0" lvl="0" indent="0" rtl="0">
              <a:spcAft>
                <a:spcPts val="600"/>
              </a:spcAft>
              <a:buNone/>
              <a:defRPr/>
            </a:pPr>
            <a:r>
              <a:rPr lang="es-ES" sz="2000" dirty="0">
                <a:solidFill>
                  <a:schemeClr val="tx1"/>
                </a:solidFill>
                <a:latin typeface="Segoe UI" panose="020B0502040204020203" pitchFamily="34" charset="0"/>
                <a:cs typeface="Segoe UI" panose="020B0502040204020203" pitchFamily="34" charset="0"/>
              </a:rPr>
              <a:t> Escritura del predio objeto de la Donación,</a:t>
            </a:r>
          </a:p>
          <a:p>
            <a:pPr marL="0" lvl="0" indent="0" rtl="0">
              <a:spcAft>
                <a:spcPts val="600"/>
              </a:spcAft>
              <a:buNone/>
              <a:defRPr/>
            </a:pPr>
            <a:r>
              <a:rPr lang="es-ES" sz="2000" dirty="0">
                <a:solidFill>
                  <a:schemeClr val="tx1"/>
                </a:solidFill>
                <a:latin typeface="Segoe UI" panose="020B0502040204020203" pitchFamily="34" charset="0"/>
                <a:cs typeface="Segoe UI" panose="020B0502040204020203" pitchFamily="34" charset="0"/>
              </a:rPr>
              <a:t> en que se establecen las causales CUYO</a:t>
            </a:r>
          </a:p>
          <a:p>
            <a:pPr marL="0" lvl="0" indent="0" rtl="0">
              <a:spcAft>
                <a:spcPts val="600"/>
              </a:spcAft>
              <a:buNone/>
              <a:defRPr/>
            </a:pPr>
            <a:r>
              <a:rPr lang="es-ES" sz="2000" dirty="0">
                <a:solidFill>
                  <a:schemeClr val="tx1"/>
                </a:solidFill>
                <a:latin typeface="Segoe UI" panose="020B0502040204020203" pitchFamily="34" charset="0"/>
                <a:cs typeface="Segoe UI" panose="020B0502040204020203" pitchFamily="34" charset="0"/>
              </a:rPr>
              <a:t> INCUMPLIMIENTO DERIVARÍA EN LA</a:t>
            </a:r>
          </a:p>
          <a:p>
            <a:pPr marL="0" lvl="0" indent="0" rtl="0">
              <a:spcAft>
                <a:spcPts val="600"/>
              </a:spcAft>
              <a:buNone/>
              <a:defRPr/>
            </a:pPr>
            <a:r>
              <a:rPr lang="es-ES" sz="2000" dirty="0">
                <a:solidFill>
                  <a:schemeClr val="tx1"/>
                </a:solidFill>
                <a:latin typeface="Segoe UI" panose="020B0502040204020203" pitchFamily="34" charset="0"/>
                <a:cs typeface="Segoe UI" panose="020B0502040204020203" pitchFamily="34" charset="0"/>
              </a:rPr>
              <a:t> REVERSIÓN DE LA PROPIEDAD.</a:t>
            </a:r>
          </a:p>
          <a:p>
            <a:pPr marL="0" lvl="0" indent="0" rtl="0">
              <a:spcAft>
                <a:spcPts val="600"/>
              </a:spcAft>
              <a:buNone/>
              <a:defRPr/>
            </a:pPr>
            <a:endParaRPr lang="es-ES" sz="2000" dirty="0">
              <a:solidFill>
                <a:schemeClr val="tx1"/>
              </a:solidFill>
              <a:latin typeface="Segoe UI" panose="020B0502040204020203" pitchFamily="34" charset="0"/>
              <a:cs typeface="Segoe UI" panose="020B0502040204020203" pitchFamily="34" charset="0"/>
            </a:endParaRPr>
          </a:p>
          <a:p>
            <a:pPr marL="0" lvl="0" indent="0" rtl="0">
              <a:spcAft>
                <a:spcPts val="600"/>
              </a:spcAft>
              <a:buNone/>
              <a:defRPr/>
            </a:pPr>
            <a:endParaRPr lang="es-ES" sz="2000" dirty="0">
              <a:solidFill>
                <a:schemeClr val="tx1"/>
              </a:solidFill>
              <a:latin typeface="Segoe UI" panose="020B0502040204020203" pitchFamily="34" charset="0"/>
              <a:cs typeface="Segoe UI" panose="020B0502040204020203" pitchFamily="34" charset="0"/>
            </a:endParaRPr>
          </a:p>
        </p:txBody>
      </p:sp>
      <p:pic>
        <p:nvPicPr>
          <p:cNvPr id="4" name="Imagen 3">
            <a:extLst>
              <a:ext uri="{FF2B5EF4-FFF2-40B4-BE49-F238E27FC236}">
                <a16:creationId xmlns:a16="http://schemas.microsoft.com/office/drawing/2014/main" xmlns="" id="{B279D8C5-6DDA-4C8C-B3F5-5081B6079BF1}"/>
              </a:ext>
            </a:extLst>
          </p:cNvPr>
          <p:cNvPicPr>
            <a:picLocks noChangeAspect="1"/>
          </p:cNvPicPr>
          <p:nvPr/>
        </p:nvPicPr>
        <p:blipFill>
          <a:blip r:embed="rId4"/>
          <a:stretch>
            <a:fillRect/>
          </a:stretch>
        </p:blipFill>
        <p:spPr>
          <a:xfrm>
            <a:off x="6814898" y="1300083"/>
            <a:ext cx="3421302" cy="5559766"/>
          </a:xfrm>
          <a:prstGeom prst="rect">
            <a:avLst/>
          </a:prstGeom>
        </p:spPr>
      </p:pic>
    </p:spTree>
    <p:extLst>
      <p:ext uri="{BB962C8B-B14F-4D97-AF65-F5344CB8AC3E}">
        <p14:creationId xmlns:p14="http://schemas.microsoft.com/office/powerpoint/2010/main" val="275949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4.- Conclusiones</a:t>
            </a:r>
          </a:p>
        </p:txBody>
      </p:sp>
      <p:sp>
        <p:nvSpPr>
          <p:cNvPr id="38" name="Marcador de posición de contenido 17"/>
          <p:cNvSpPr txBox="1">
            <a:spLocks/>
          </p:cNvSpPr>
          <p:nvPr/>
        </p:nvSpPr>
        <p:spPr>
          <a:xfrm>
            <a:off x="541609" y="1393371"/>
            <a:ext cx="5348519" cy="4866339"/>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PRIMERA</a:t>
            </a:r>
          </a:p>
          <a:p>
            <a:pPr marL="0" lvl="0" indent="0" rtl="0">
              <a:spcAft>
                <a:spcPts val="600"/>
              </a:spcAft>
              <a:buNone/>
              <a:defRPr/>
            </a:pPr>
            <a:r>
              <a:rPr lang="es-ES" sz="1050" dirty="0">
                <a:latin typeface="Segoe UI" panose="020B0502040204020203" pitchFamily="34" charset="0"/>
                <a:cs typeface="Segoe UI" panose="020B0502040204020203" pitchFamily="34" charset="0"/>
              </a:rPr>
              <a:t>El gobierno municipal de Salamanca, está ejerciendo su derecho de requerir la reversión del predio donado a CMIC en 2017</a:t>
            </a:r>
          </a:p>
          <a:p>
            <a:pPr mar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SEGUNDA </a:t>
            </a:r>
          </a:p>
          <a:p>
            <a:pPr marL="0" indent="0">
              <a:spcAft>
                <a:spcPts val="600"/>
              </a:spcAft>
              <a:buNone/>
              <a:defRPr/>
            </a:pPr>
            <a:r>
              <a:rPr lang="es-ES" sz="1050" dirty="0">
                <a:latin typeface="Segoe UI" panose="020B0502040204020203" pitchFamily="34" charset="0"/>
                <a:cs typeface="Segoe UI" panose="020B0502040204020203" pitchFamily="34" charset="0"/>
              </a:rPr>
              <a:t>Esta situación deriva por la falta de inversión para la construcción de la obra, al menos en la etapa de OFICINAS DE ATENCIÓN Y AULAS DE CAPACITACIÓN PARA LOS AFILIADOS DE LA REGIÓN</a:t>
            </a:r>
          </a:p>
          <a:p>
            <a:pPr mar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TERCERA</a:t>
            </a:r>
          </a:p>
          <a:p>
            <a:pPr marL="0" indent="0">
              <a:spcAft>
                <a:spcPts val="600"/>
              </a:spcAft>
              <a:buNone/>
              <a:defRPr/>
            </a:pPr>
            <a:r>
              <a:rPr lang="es-ES" sz="1050" dirty="0">
                <a:solidFill>
                  <a:schemeClr val="tx1"/>
                </a:solidFill>
                <a:latin typeface="Segoe UI" panose="020B0502040204020203" pitchFamily="34" charset="0"/>
                <a:cs typeface="Segoe UI" panose="020B0502040204020203" pitchFamily="34" charset="0"/>
              </a:rPr>
              <a:t>SE RECOMIENDA INVERTIR EN EL DESARROLLO DEL PROYECTO EJECUTIVO Y CONSTRUCCIÓN, PARA CUBRIR LAS NECESIDADES ESENCIALES QUE PERMITAN LA CONSOLIDACIÓN DE LA CMIC EN ESTA REGIÓN: </a:t>
            </a:r>
            <a:r>
              <a:rPr lang="es-ES" sz="1050" b="1" dirty="0">
                <a:solidFill>
                  <a:schemeClr val="accent1">
                    <a:lumMod val="75000"/>
                  </a:schemeClr>
                </a:solidFill>
                <a:latin typeface="Segoe UI" panose="020B0502040204020203" pitchFamily="34" charset="0"/>
                <a:cs typeface="Segoe UI" panose="020B0502040204020203" pitchFamily="34" charset="0"/>
              </a:rPr>
              <a:t>OFICINAS DE ATENCIÓN Y DOS AULAS PARA LA CAPACITACIÓN DE AFILIADOS Y SU PERSONAL. </a:t>
            </a:r>
            <a:r>
              <a:rPr lang="es-ES" sz="1050" dirty="0">
                <a:solidFill>
                  <a:schemeClr val="tx1"/>
                </a:solidFill>
                <a:latin typeface="Segoe UI" panose="020B0502040204020203" pitchFamily="34" charset="0"/>
                <a:cs typeface="Segoe UI" panose="020B0502040204020203" pitchFamily="34" charset="0"/>
              </a:rPr>
              <a:t>Debiendo tomar en consideración que ya se cuenta con un Anteproyecto que bien cubre estas necesidades. </a:t>
            </a:r>
            <a:r>
              <a:rPr lang="es-ES" sz="1050" b="1" dirty="0">
                <a:solidFill>
                  <a:schemeClr val="tx1"/>
                </a:solidFill>
                <a:latin typeface="Segoe UI" panose="020B0502040204020203" pitchFamily="34" charset="0"/>
                <a:cs typeface="Segoe UI" panose="020B0502040204020203" pitchFamily="34" charset="0"/>
              </a:rPr>
              <a:t>Ya no se pagaría mas renta por el espacio para oficinas.</a:t>
            </a:r>
            <a:endParaRPr lang="es-ES" sz="1050" b="1" dirty="0">
              <a:solidFill>
                <a:schemeClr val="accent1">
                  <a:lumMod val="75000"/>
                </a:schemeClr>
              </a:solidFill>
              <a:latin typeface="Segoe UI" panose="020B0502040204020203" pitchFamily="34" charset="0"/>
              <a:cs typeface="Segoe UI" panose="020B0502040204020203" pitchFamily="34" charset="0"/>
            </a:endParaRPr>
          </a:p>
          <a:p>
            <a:pPr marL="0" indent="0">
              <a:spcAft>
                <a:spcPts val="600"/>
              </a:spcAft>
              <a:buNone/>
              <a:defRPr/>
            </a:pPr>
            <a:endParaRPr lang="es-ES" sz="1050" b="1" dirty="0">
              <a:solidFill>
                <a:srgbClr val="FF0000"/>
              </a:solidFill>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a:p>
            <a:pPr marL="0" lvl="0" indent="0" rtl="0">
              <a:spcAft>
                <a:spcPts val="600"/>
              </a:spcAft>
              <a:buNone/>
              <a:defRPr/>
            </a:pPr>
            <a:endParaRPr lang="es-ES" sz="1050" dirty="0">
              <a:latin typeface="Segoe UI" panose="020B0502040204020203" pitchFamily="34" charset="0"/>
              <a:cs typeface="Segoe UI" panose="020B0502040204020203" pitchFamily="34" charset="0"/>
            </a:endParaRP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sp>
        <p:nvSpPr>
          <p:cNvPr id="7" name="Marcador de posición de contenido 17">
            <a:extLst>
              <a:ext uri="{FF2B5EF4-FFF2-40B4-BE49-F238E27FC236}">
                <a16:creationId xmlns:a16="http://schemas.microsoft.com/office/drawing/2014/main" xmlns="" id="{BC8D35EE-55A7-4A5F-8B52-7BFF768B851F}"/>
              </a:ext>
            </a:extLst>
          </p:cNvPr>
          <p:cNvSpPr txBox="1">
            <a:spLocks/>
          </p:cNvSpPr>
          <p:nvPr/>
        </p:nvSpPr>
        <p:spPr>
          <a:xfrm>
            <a:off x="6093329" y="1393371"/>
            <a:ext cx="5394735" cy="4735003"/>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CUARTA</a:t>
            </a:r>
          </a:p>
          <a:p>
            <a:pPr marL="0" lvl="0" indent="0" rtl="0">
              <a:spcAft>
                <a:spcPts val="600"/>
              </a:spcAft>
              <a:buNone/>
              <a:defRPr/>
            </a:pPr>
            <a:r>
              <a:rPr lang="es-ES" sz="1050" dirty="0">
                <a:latin typeface="Segoe UI" panose="020B0502040204020203" pitchFamily="34" charset="0"/>
                <a:cs typeface="Segoe UI" panose="020B0502040204020203" pitchFamily="34" charset="0"/>
              </a:rPr>
              <a:t>La inversión debe rondar el orden de los 6 MDP</a:t>
            </a:r>
          </a:p>
          <a:p>
            <a:pPr marL="0" lvl="0" indent="0" rtl="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QUINTA</a:t>
            </a:r>
          </a:p>
          <a:p>
            <a:pPr marL="0" lvl="0" indent="0" rtl="0">
              <a:spcAft>
                <a:spcPts val="600"/>
              </a:spcAft>
              <a:buNone/>
              <a:defRPr/>
            </a:pPr>
            <a:r>
              <a:rPr lang="es-ES" sz="1050" dirty="0">
                <a:latin typeface="Segoe UI" panose="020B0502040204020203" pitchFamily="34" charset="0"/>
                <a:cs typeface="Segoe UI" panose="020B0502040204020203" pitchFamily="34" charset="0"/>
              </a:rPr>
              <a:t>PRESENTAR A LA PRESIDENTA MUNICIPAL EL PROYECTO DE ESTA PRIMER ETAPA, ofreciéndole adicionalmente la capacitación a empleados y funcionarios a un precio preferencial. Esto puede ser otro curso de Maestría y el de Alineación al Estándar para sus supervisores de obra, amén de todos los que requieran sus mandos medios y empleados. Esto podría desactivar la amenaza de la reversión, una vez demostrada su improcedencia y previa firma de compromiso de suspensión del procedimiento.</a:t>
            </a:r>
          </a:p>
          <a:p>
            <a:pPr marL="0" lv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SEXTA</a:t>
            </a:r>
          </a:p>
          <a:p>
            <a:pPr marL="0" lvl="0" indent="0">
              <a:spcAft>
                <a:spcPts val="600"/>
              </a:spcAft>
              <a:buNone/>
              <a:defRPr/>
            </a:pPr>
            <a:r>
              <a:rPr lang="es-ES" sz="1050" dirty="0">
                <a:solidFill>
                  <a:schemeClr val="tx1"/>
                </a:solidFill>
                <a:latin typeface="Segoe UI" panose="020B0502040204020203" pitchFamily="34" charset="0"/>
                <a:cs typeface="Segoe UI" panose="020B0502040204020203" pitchFamily="34" charset="0"/>
              </a:rPr>
              <a:t>Preparar</a:t>
            </a:r>
            <a:r>
              <a:rPr lang="es-ES" sz="1050" b="1" dirty="0">
                <a:solidFill>
                  <a:srgbClr val="FF0000"/>
                </a:solidFill>
                <a:latin typeface="Segoe UI" panose="020B0502040204020203" pitchFamily="34" charset="0"/>
                <a:cs typeface="Segoe UI" panose="020B0502040204020203" pitchFamily="34" charset="0"/>
              </a:rPr>
              <a:t> </a:t>
            </a:r>
            <a:r>
              <a:rPr lang="es-ES" sz="1050" b="1" dirty="0">
                <a:solidFill>
                  <a:schemeClr val="tx1"/>
                </a:solidFill>
                <a:latin typeface="Segoe UI" panose="020B0502040204020203" pitchFamily="34" charset="0"/>
                <a:cs typeface="Segoe UI" panose="020B0502040204020203" pitchFamily="34" charset="0"/>
              </a:rPr>
              <a:t>el recurso jurídico para la defensa bajo cualquier circunstancia, apoyados en el equipo jurídico nacional de CMIC.</a:t>
            </a:r>
            <a:endParaRPr lang="es-ES" sz="1050" dirty="0">
              <a:solidFill>
                <a:schemeClr val="tx1"/>
              </a:solidFill>
              <a:latin typeface="Segoe UI" panose="020B0502040204020203" pitchFamily="34" charset="0"/>
              <a:cs typeface="Segoe UI" panose="020B0502040204020203" pitchFamily="34" charset="0"/>
            </a:endParaRPr>
          </a:p>
          <a:p>
            <a:pPr marL="0" lvl="0" indent="0">
              <a:spcAft>
                <a:spcPts val="600"/>
              </a:spcAft>
              <a:buNone/>
              <a:defRPr/>
            </a:pPr>
            <a:r>
              <a:rPr lang="es-ES" sz="1050" b="1" dirty="0">
                <a:solidFill>
                  <a:srgbClr val="FF0000"/>
                </a:solidFill>
                <a:latin typeface="Segoe UI" panose="020B0502040204020203" pitchFamily="34" charset="0"/>
                <a:cs typeface="Segoe UI" panose="020B0502040204020203" pitchFamily="34" charset="0"/>
              </a:rPr>
              <a:t>SÉPTIMA</a:t>
            </a:r>
          </a:p>
          <a:p>
            <a:pPr marL="0" lvl="0" indent="0">
              <a:spcAft>
                <a:spcPts val="600"/>
              </a:spcAft>
              <a:buNone/>
              <a:defRPr/>
            </a:pPr>
            <a:r>
              <a:rPr lang="es-ES" sz="1050" b="1" dirty="0">
                <a:solidFill>
                  <a:schemeClr val="tx1"/>
                </a:solidFill>
                <a:latin typeface="Segoe UI" panose="020B0502040204020203" pitchFamily="34" charset="0"/>
                <a:cs typeface="Segoe UI" panose="020B0502040204020203" pitchFamily="34" charset="0"/>
              </a:rPr>
              <a:t>Incluirme en el Comité de Construcción</a:t>
            </a:r>
            <a:endParaRPr lang="es-ES" sz="1050" dirty="0">
              <a:solidFill>
                <a:schemeClr val="tx1"/>
              </a:solidFill>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209511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5.- Anteproyecto</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2" name="Imagen 1">
            <a:extLst>
              <a:ext uri="{FF2B5EF4-FFF2-40B4-BE49-F238E27FC236}">
                <a16:creationId xmlns:a16="http://schemas.microsoft.com/office/drawing/2014/main" xmlns="" id="{8808F1E1-3CAE-4644-BDFB-E6D718250B56}"/>
              </a:ext>
            </a:extLst>
          </p:cNvPr>
          <p:cNvPicPr>
            <a:picLocks noChangeAspect="1"/>
          </p:cNvPicPr>
          <p:nvPr/>
        </p:nvPicPr>
        <p:blipFill>
          <a:blip r:embed="rId4"/>
          <a:stretch>
            <a:fillRect/>
          </a:stretch>
        </p:blipFill>
        <p:spPr>
          <a:xfrm>
            <a:off x="1369873" y="1275119"/>
            <a:ext cx="9602929" cy="5406165"/>
          </a:xfrm>
          <a:prstGeom prst="rect">
            <a:avLst/>
          </a:prstGeom>
        </p:spPr>
      </p:pic>
    </p:spTree>
    <p:extLst>
      <p:ext uri="{BB962C8B-B14F-4D97-AF65-F5344CB8AC3E}">
        <p14:creationId xmlns:p14="http://schemas.microsoft.com/office/powerpoint/2010/main" val="11968185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521207" y="448056"/>
            <a:ext cx="7837602" cy="640080"/>
          </a:xfrm>
        </p:spPr>
        <p:txBody>
          <a:bodyPr rtlCol="0">
            <a:noAutofit/>
          </a:bodyPr>
          <a:lstStyle/>
          <a:p>
            <a:pPr rtl="0"/>
            <a:r>
              <a:rPr lang="es-ES" dirty="0">
                <a:latin typeface="Segoe UI Light" panose="020B0502040204020203" pitchFamily="34" charset="0"/>
                <a:cs typeface="Segoe UI Light" panose="020B0502040204020203" pitchFamily="34" charset="0"/>
              </a:rPr>
              <a:t>5.- Anteproyecto</a:t>
            </a:r>
          </a:p>
        </p:txBody>
      </p:sp>
      <p:sp>
        <p:nvSpPr>
          <p:cNvPr id="6" name="Marcador de posición de contenido 17">
            <a:extLst>
              <a:ext uri="{FF2B5EF4-FFF2-40B4-BE49-F238E27FC236}">
                <a16:creationId xmlns:a16="http://schemas.microsoft.com/office/drawing/2014/main" xmlns="" id="{35F848F7-88F9-4006-910D-3CB6891B61C0}"/>
              </a:ext>
            </a:extLst>
          </p:cNvPr>
          <p:cNvSpPr txBox="1">
            <a:spLocks/>
          </p:cNvSpPr>
          <p:nvPr/>
        </p:nvSpPr>
        <p:spPr>
          <a:xfrm>
            <a:off x="6093329" y="1517456"/>
            <a:ext cx="5191534" cy="4735003"/>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rtl="0">
              <a:spcAft>
                <a:spcPts val="600"/>
              </a:spcAft>
              <a:buNone/>
              <a:defRPr/>
            </a:pPr>
            <a:endParaRPr lang="es-ES" dirty="0">
              <a:latin typeface="Segoe UI" panose="020B0502040204020203" pitchFamily="34" charset="0"/>
              <a:cs typeface="Segoe UI" panose="020B0502040204020203" pitchFamily="34" charset="0"/>
            </a:endParaRPr>
          </a:p>
        </p:txBody>
      </p:sp>
      <p:pic>
        <p:nvPicPr>
          <p:cNvPr id="9" name="Picture 2">
            <a:extLst>
              <a:ext uri="{FF2B5EF4-FFF2-40B4-BE49-F238E27FC236}">
                <a16:creationId xmlns:a16="http://schemas.microsoft.com/office/drawing/2014/main" xmlns="" id="{A76DFD44-012E-49A8-B6CD-387DB2704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73183" y="237779"/>
            <a:ext cx="2123728" cy="861367"/>
          </a:xfrm>
          <a:prstGeom prst="rect">
            <a:avLst/>
          </a:prstGeom>
          <a:noFill/>
          <a:ln w="9525">
            <a:noFill/>
            <a:miter lim="800000"/>
            <a:headEnd/>
            <a:tailEnd/>
          </a:ln>
          <a:effectLst>
            <a:glow rad="139700">
              <a:schemeClr val="bg1">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3" name="Imagen 2">
            <a:extLst>
              <a:ext uri="{FF2B5EF4-FFF2-40B4-BE49-F238E27FC236}">
                <a16:creationId xmlns:a16="http://schemas.microsoft.com/office/drawing/2014/main" xmlns="" id="{8489F98D-E417-4D5F-88F7-A49DB092EE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289" y="1435819"/>
            <a:ext cx="9264066" cy="5158252"/>
          </a:xfrm>
          <a:prstGeom prst="rect">
            <a:avLst/>
          </a:prstGeom>
        </p:spPr>
      </p:pic>
    </p:spTree>
    <p:extLst>
      <p:ext uri="{BB962C8B-B14F-4D97-AF65-F5344CB8AC3E}">
        <p14:creationId xmlns:p14="http://schemas.microsoft.com/office/powerpoint/2010/main" val="1134346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_15684359_TF10001108" id="{E45BA379-5451-4E7E-AF8D-0178BB605BD1}" vid="{EEAD89F9-0B44-4222-AEAA-D6EE22DDF343}"/>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 damos la bienvenida a PowerPoint</Template>
  <TotalTime>403</TotalTime>
  <Words>1355</Words>
  <Application>Microsoft Office PowerPoint</Application>
  <PresentationFormat>Personalizado</PresentationFormat>
  <Paragraphs>74</Paragraphs>
  <Slides>10</Slides>
  <Notes>10</Notes>
  <HiddenSlides>0</HiddenSlides>
  <MMClips>0</MMClips>
  <ScaleCrop>false</ScaleCrop>
  <HeadingPairs>
    <vt:vector size="4" baseType="variant">
      <vt:variant>
        <vt:lpstr>Tema</vt:lpstr>
      </vt:variant>
      <vt:variant>
        <vt:i4>1</vt:i4>
      </vt:variant>
      <vt:variant>
        <vt:lpstr>Títulos de diapositiva</vt:lpstr>
      </vt:variant>
      <vt:variant>
        <vt:i4>10</vt:i4>
      </vt:variant>
    </vt:vector>
  </HeadingPairs>
  <TitlesOfParts>
    <vt:vector size="11" baseType="lpstr">
      <vt:lpstr>WelcomeDoc</vt:lpstr>
      <vt:lpstr>PROCESO DE REVERSIÓN PREDIO SALAMANCA</vt:lpstr>
      <vt:lpstr>1.- Antecedentes</vt:lpstr>
      <vt:lpstr>2.- Inversiones</vt:lpstr>
      <vt:lpstr>3.- Reversión</vt:lpstr>
      <vt:lpstr>3.- Reversión</vt:lpstr>
      <vt:lpstr>3.- Reversión</vt:lpstr>
      <vt:lpstr>4.- Conclusiones</vt:lpstr>
      <vt:lpstr>5.- Anteproyecto</vt:lpstr>
      <vt:lpstr>5.- Anteproyecto</vt:lpstr>
      <vt:lpstr>5.- Anteproyecto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damos la bienvenida a PowerPoint</dc:title>
  <dc:creator>Carlos Arroyo</dc:creator>
  <cp:lastModifiedBy>Monica Vera</cp:lastModifiedBy>
  <cp:revision>43</cp:revision>
  <dcterms:created xsi:type="dcterms:W3CDTF">2020-06-17T03:58:09Z</dcterms:created>
  <dcterms:modified xsi:type="dcterms:W3CDTF">2020-06-17T14:45:21Z</dcterms:modified>
  <cp:version/>
</cp:coreProperties>
</file>