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6" r:id="rId6"/>
    <p:sldId id="261" r:id="rId7"/>
    <p:sldId id="263" r:id="rId8"/>
    <p:sldId id="262" r:id="rId9"/>
    <p:sldId id="264" r:id="rId10"/>
    <p:sldId id="265" r:id="rId11"/>
  </p:sldIdLst>
  <p:sldSz cx="12192000" cy="6858000"/>
  <p:notesSz cx="7010400" cy="111252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12" autoAdjust="0"/>
  </p:normalViewPr>
  <p:slideViewPr>
    <p:cSldViewPr snapToGrid="0" showGuides="1">
      <p:cViewPr varScale="1">
        <p:scale>
          <a:sx n="84" d="100"/>
          <a:sy n="84" d="100"/>
        </p:scale>
        <p:origin x="61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558192"/>
          </a:xfrm>
          <a:prstGeom prst="rect">
            <a:avLst/>
          </a:prstGeom>
        </p:spPr>
        <p:txBody>
          <a:bodyPr vert="horz" lIns="103629" tIns="51814" rIns="103629" bIns="51814" rtlCol="0"/>
          <a:lstStyle>
            <a:lvl1pPr algn="l">
              <a:defRPr sz="14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558192"/>
          </a:xfrm>
          <a:prstGeom prst="rect">
            <a:avLst/>
          </a:prstGeom>
        </p:spPr>
        <p:txBody>
          <a:bodyPr vert="horz" lIns="103629" tIns="51814" rIns="103629" bIns="51814" rtlCol="0"/>
          <a:lstStyle>
            <a:lvl1pPr algn="r">
              <a:defRPr sz="1400"/>
            </a:lvl1pPr>
          </a:lstStyle>
          <a:p>
            <a:fld id="{8BB3E3C2-10CC-4677-89B0-10EE1043DD87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68275" y="1390650"/>
            <a:ext cx="6673850" cy="37544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3629" tIns="51814" rIns="103629" bIns="51814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5354002"/>
            <a:ext cx="5608320" cy="4380548"/>
          </a:xfrm>
          <a:prstGeom prst="rect">
            <a:avLst/>
          </a:prstGeom>
        </p:spPr>
        <p:txBody>
          <a:bodyPr vert="horz" lIns="103629" tIns="51814" rIns="103629" bIns="51814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0567010"/>
            <a:ext cx="3037840" cy="558191"/>
          </a:xfrm>
          <a:prstGeom prst="rect">
            <a:avLst/>
          </a:prstGeom>
        </p:spPr>
        <p:txBody>
          <a:bodyPr vert="horz" lIns="103629" tIns="51814" rIns="103629" bIns="51814" rtlCol="0" anchor="b"/>
          <a:lstStyle>
            <a:lvl1pPr algn="l">
              <a:defRPr sz="14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10567010"/>
            <a:ext cx="3037840" cy="558191"/>
          </a:xfrm>
          <a:prstGeom prst="rect">
            <a:avLst/>
          </a:prstGeom>
        </p:spPr>
        <p:txBody>
          <a:bodyPr vert="horz" lIns="103629" tIns="51814" rIns="103629" bIns="51814" rtlCol="0" anchor="b"/>
          <a:lstStyle>
            <a:lvl1pPr algn="r">
              <a:defRPr sz="1400"/>
            </a:lvl1pPr>
          </a:lstStyle>
          <a:p>
            <a:fld id="{1DC789E5-2BB9-43BD-B4EC-E68B472A70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0993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01644-0CA3-4ADF-8288-8F044573C9FE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3810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67529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73767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93603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69102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6953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92515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7063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3588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4993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8787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21102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3712F-BD93-4FF6-8952-A1CB2222B772}" type="datetimeFigureOut">
              <a:rPr lang="es-MX" smtClean="0"/>
              <a:t>14/05/2024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B576A-9BD9-4C26-9DC9-5BC8C910C1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07879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74 CuadroTexto"/>
          <p:cNvSpPr txBox="1"/>
          <p:nvPr/>
        </p:nvSpPr>
        <p:spPr>
          <a:xfrm>
            <a:off x="266608" y="241169"/>
            <a:ext cx="3443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Organigrama</a:t>
            </a:r>
          </a:p>
          <a:p>
            <a:pPr lvl="0" defTabSz="914269">
              <a:defRPr/>
            </a:pPr>
            <a:r>
              <a:rPr lang="es-ES" sz="2400" i="1" dirty="0">
                <a:solidFill>
                  <a:prstClr val="black"/>
                </a:solidFill>
              </a:rPr>
              <a:t>Dirección </a:t>
            </a:r>
            <a:r>
              <a:rPr lang="es-ES" sz="2400" i="1" dirty="0" smtClean="0">
                <a:solidFill>
                  <a:prstClr val="black"/>
                </a:solidFill>
              </a:rPr>
              <a:t>de Guanajuato</a:t>
            </a:r>
          </a:p>
          <a:p>
            <a:pPr lvl="0" defTabSz="914269">
              <a:defRPr/>
            </a:pPr>
            <a:r>
              <a:rPr lang="es-ES" sz="2400" i="1" dirty="0" smtClean="0">
                <a:solidFill>
                  <a:prstClr val="black"/>
                </a:solidFill>
              </a:rPr>
              <a:t>    </a:t>
            </a:r>
            <a:endParaRPr kumimoji="0" lang="es-ES" sz="24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Picture 2" descr="C:\Users\CMM\Desktop\Logo CMI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087" y="114005"/>
            <a:ext cx="1589013" cy="718517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9072" y="2261990"/>
            <a:ext cx="828000" cy="721861"/>
          </a:xfrm>
          <a:prstGeom prst="rect">
            <a:avLst/>
          </a:prstGeom>
          <a:noFill/>
          <a:ln w="3175">
            <a:solidFill>
              <a:srgbClr val="FFC00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>
            <a:defPPr>
              <a:defRPr lang="es-MX"/>
            </a:defPPr>
            <a:lvl1pPr algn="ctr">
              <a:defRPr sz="400" b="1"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</a:lstStyle>
          <a:p>
            <a:r>
              <a:rPr lang="es-MX" sz="800" dirty="0"/>
              <a:t>Coordinadora Técnica</a:t>
            </a:r>
          </a:p>
          <a:p>
            <a:r>
              <a:rPr lang="es-MX" sz="800" b="0" dirty="0"/>
              <a:t>Ma. Jesús Rico Negrete</a:t>
            </a:r>
          </a:p>
          <a:p>
            <a:r>
              <a:rPr lang="es-MX" sz="800" dirty="0"/>
              <a:t>$25,000.00</a:t>
            </a:r>
          </a:p>
        </p:txBody>
      </p:sp>
      <p:sp>
        <p:nvSpPr>
          <p:cNvPr id="4" name="Text Box 75"/>
          <p:cNvSpPr txBox="1">
            <a:spLocks noChangeArrowheads="1"/>
          </p:cNvSpPr>
          <p:nvPr/>
        </p:nvSpPr>
        <p:spPr bwMode="auto">
          <a:xfrm>
            <a:off x="5682000" y="921857"/>
            <a:ext cx="828000" cy="721845"/>
          </a:xfrm>
          <a:prstGeom prst="rect">
            <a:avLst/>
          </a:prstGeom>
          <a:noFill/>
          <a:ln w="12700">
            <a:solidFill>
              <a:srgbClr val="0070C0"/>
            </a:solidFill>
            <a:headEnd/>
            <a:tailEnd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0" tIns="52632" rIns="0" bIns="52632" anchor="ctr">
            <a:spAutoFit/>
          </a:bodyPr>
          <a:lstStyle>
            <a:defPPr>
              <a:defRPr lang="es-MX"/>
            </a:defPPr>
            <a:lvl1pPr marR="0" lvl="0" indent="0" algn="ctr" defTabSz="105236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cs typeface="Arial" charset="0"/>
              </a:defRPr>
            </a:lvl1pPr>
          </a:lstStyle>
          <a:p>
            <a:r>
              <a:rPr lang="es-MX" dirty="0" smtClean="0"/>
              <a:t>Gerencia General</a:t>
            </a:r>
          </a:p>
          <a:p>
            <a:r>
              <a:rPr lang="es-MX" b="0" dirty="0" smtClean="0"/>
              <a:t>Mónica Vera Medina</a:t>
            </a:r>
          </a:p>
          <a:p>
            <a:r>
              <a:rPr lang="es-MX" b="0" dirty="0" smtClean="0"/>
              <a:t>$39,600.00</a:t>
            </a:r>
          </a:p>
        </p:txBody>
      </p:sp>
      <p:sp>
        <p:nvSpPr>
          <p:cNvPr id="50" name="Text Box 75"/>
          <p:cNvSpPr txBox="1">
            <a:spLocks noChangeArrowheads="1"/>
          </p:cNvSpPr>
          <p:nvPr/>
        </p:nvSpPr>
        <p:spPr bwMode="auto">
          <a:xfrm>
            <a:off x="8192250" y="2045990"/>
            <a:ext cx="828000" cy="721861"/>
          </a:xfrm>
          <a:prstGeom prst="rect">
            <a:avLst/>
          </a:prstGeom>
          <a:noFill/>
          <a:ln w="3175">
            <a:solidFill>
              <a:srgbClr val="FFC00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Coordinador 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Administrativo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J. Jesús Reyna Mendoza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$43,800.00</a:t>
            </a:r>
          </a:p>
        </p:txBody>
      </p:sp>
      <p:sp>
        <p:nvSpPr>
          <p:cNvPr id="54" name="Text Box 75"/>
          <p:cNvSpPr txBox="1">
            <a:spLocks noChangeArrowheads="1"/>
          </p:cNvSpPr>
          <p:nvPr/>
        </p:nvSpPr>
        <p:spPr bwMode="auto">
          <a:xfrm>
            <a:off x="37022" y="4175960"/>
            <a:ext cx="828000" cy="598751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>
            <a:defPPr>
              <a:defRPr lang="es-MX"/>
            </a:defPPr>
            <a:lvl1pPr algn="ctr">
              <a:defRPr sz="400" b="1"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</a:lstStyle>
          <a:p>
            <a:r>
              <a:rPr lang="es-MX" sz="800" dirty="0"/>
              <a:t>Auxiliar Técnico</a:t>
            </a:r>
          </a:p>
          <a:p>
            <a:r>
              <a:rPr lang="es-MX" sz="800" b="0" dirty="0"/>
              <a:t>José Armando León Landeros</a:t>
            </a:r>
          </a:p>
          <a:p>
            <a:r>
              <a:rPr lang="es-MX" sz="800" dirty="0"/>
              <a:t>$10,700.00</a:t>
            </a:r>
          </a:p>
        </p:txBody>
      </p:sp>
      <p:sp>
        <p:nvSpPr>
          <p:cNvPr id="72" name="Text Box 75"/>
          <p:cNvSpPr txBox="1">
            <a:spLocks noChangeArrowheads="1"/>
          </p:cNvSpPr>
          <p:nvPr/>
        </p:nvSpPr>
        <p:spPr bwMode="auto">
          <a:xfrm>
            <a:off x="1725081" y="3308701"/>
            <a:ext cx="828000" cy="721861"/>
          </a:xfrm>
          <a:prstGeom prst="rect">
            <a:avLst/>
          </a:prstGeom>
          <a:noFill/>
          <a:ln w="3175">
            <a:solidFill>
              <a:srgbClr val="00B05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Jefe de Captación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Carlos Pérez Mora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$13,000.00</a:t>
            </a:r>
          </a:p>
        </p:txBody>
      </p:sp>
      <p:sp>
        <p:nvSpPr>
          <p:cNvPr id="75" name="Text Box 75"/>
          <p:cNvSpPr txBox="1">
            <a:spLocks noChangeArrowheads="1"/>
          </p:cNvSpPr>
          <p:nvPr/>
        </p:nvSpPr>
        <p:spPr bwMode="auto">
          <a:xfrm>
            <a:off x="5208978" y="4766689"/>
            <a:ext cx="828000" cy="844972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Auxiliar de Intendencia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María Reyna </a:t>
            </a:r>
            <a:r>
              <a:rPr lang="es-MX" sz="800" dirty="0" err="1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Monjaraz</a:t>
            </a: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 Arriaga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$8,000.00</a:t>
            </a:r>
          </a:p>
        </p:txBody>
      </p:sp>
      <p:sp>
        <p:nvSpPr>
          <p:cNvPr id="86" name="Text Box 55"/>
          <p:cNvSpPr txBox="1">
            <a:spLocks noChangeArrowheads="1"/>
          </p:cNvSpPr>
          <p:nvPr/>
        </p:nvSpPr>
        <p:spPr bwMode="auto">
          <a:xfrm>
            <a:off x="4792787" y="480009"/>
            <a:ext cx="2606426" cy="383291"/>
          </a:xfrm>
          <a:prstGeom prst="rect">
            <a:avLst/>
          </a:prstGeom>
          <a:ln w="3175"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5265" tIns="52632" rIns="105265" bIns="52632" anchor="ctr">
            <a:spAutoFit/>
          </a:bodyPr>
          <a:lstStyle>
            <a:defPPr>
              <a:defRPr lang="es-MX"/>
            </a:defPPr>
            <a:lvl1pPr marR="0" lvl="0" indent="0" algn="ctr" defTabSz="105236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</a:defRPr>
            </a:lvl1pPr>
          </a:lstStyle>
          <a:p>
            <a:r>
              <a:rPr lang="es-MX" sz="1800" dirty="0" smtClean="0"/>
              <a:t>Comité Directivo</a:t>
            </a:r>
            <a:endParaRPr lang="es-MX" sz="1800" dirty="0"/>
          </a:p>
        </p:txBody>
      </p:sp>
      <p:cxnSp>
        <p:nvCxnSpPr>
          <p:cNvPr id="6" name="Conector recto 5"/>
          <p:cNvCxnSpPr>
            <a:stCxn id="86" idx="2"/>
            <a:endCxn id="4" idx="0"/>
          </p:cNvCxnSpPr>
          <p:nvPr/>
        </p:nvCxnSpPr>
        <p:spPr>
          <a:xfrm>
            <a:off x="6096000" y="863300"/>
            <a:ext cx="0" cy="58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angular 8"/>
          <p:cNvCxnSpPr>
            <a:stCxn id="4" idx="2"/>
            <a:endCxn id="7" idx="0"/>
          </p:cNvCxnSpPr>
          <p:nvPr/>
        </p:nvCxnSpPr>
        <p:spPr>
          <a:xfrm rot="5400000">
            <a:off x="2970392" y="-863618"/>
            <a:ext cx="618288" cy="563292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>
            <a:stCxn id="7" idx="2"/>
            <a:endCxn id="54" idx="0"/>
          </p:cNvCxnSpPr>
          <p:nvPr/>
        </p:nvCxnSpPr>
        <p:spPr>
          <a:xfrm flipH="1">
            <a:off x="451022" y="2983851"/>
            <a:ext cx="12050" cy="1192109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 angular 107"/>
          <p:cNvCxnSpPr>
            <a:stCxn id="50" idx="2"/>
            <a:endCxn id="97" idx="0"/>
          </p:cNvCxnSpPr>
          <p:nvPr/>
        </p:nvCxnSpPr>
        <p:spPr>
          <a:xfrm rot="5400000">
            <a:off x="5883903" y="1608058"/>
            <a:ext cx="1562554" cy="3882141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ector angular 94"/>
          <p:cNvCxnSpPr>
            <a:stCxn id="4" idx="2"/>
            <a:endCxn id="50" idx="0"/>
          </p:cNvCxnSpPr>
          <p:nvPr/>
        </p:nvCxnSpPr>
        <p:spPr>
          <a:xfrm rot="16200000" flipH="1">
            <a:off x="7149981" y="589721"/>
            <a:ext cx="402288" cy="251025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Box 75"/>
          <p:cNvSpPr txBox="1">
            <a:spLocks noChangeArrowheads="1"/>
          </p:cNvSpPr>
          <p:nvPr/>
        </p:nvSpPr>
        <p:spPr bwMode="auto">
          <a:xfrm>
            <a:off x="7734509" y="3352256"/>
            <a:ext cx="828000" cy="598751"/>
          </a:xfrm>
          <a:prstGeom prst="rect">
            <a:avLst/>
          </a:prstGeom>
          <a:noFill/>
          <a:ln w="3175">
            <a:solidFill>
              <a:srgbClr val="00B05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Jefa de Sistemas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Luz Elizabeth Romero Olmos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$13,500.00</a:t>
            </a:r>
          </a:p>
        </p:txBody>
      </p:sp>
      <p:sp>
        <p:nvSpPr>
          <p:cNvPr id="70" name="Text Box 75"/>
          <p:cNvSpPr txBox="1">
            <a:spLocks noChangeArrowheads="1"/>
          </p:cNvSpPr>
          <p:nvPr/>
        </p:nvSpPr>
        <p:spPr bwMode="auto">
          <a:xfrm>
            <a:off x="771580" y="3249161"/>
            <a:ext cx="828000" cy="844972"/>
          </a:xfrm>
          <a:prstGeom prst="rect">
            <a:avLst/>
          </a:prstGeom>
          <a:noFill/>
          <a:ln w="3175">
            <a:solidFill>
              <a:srgbClr val="00B05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Jefa de Comunicación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Regina </a:t>
            </a:r>
            <a:r>
              <a:rPr lang="es-MX" sz="800" dirty="0" err="1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Manoli</a:t>
            </a: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 Yépez Quintanar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$13,000.00</a:t>
            </a:r>
          </a:p>
        </p:txBody>
      </p:sp>
      <p:sp>
        <p:nvSpPr>
          <p:cNvPr id="74" name="Text Box 75"/>
          <p:cNvSpPr txBox="1">
            <a:spLocks noChangeArrowheads="1"/>
          </p:cNvSpPr>
          <p:nvPr/>
        </p:nvSpPr>
        <p:spPr bwMode="auto">
          <a:xfrm>
            <a:off x="2310038" y="2441801"/>
            <a:ext cx="828000" cy="721861"/>
          </a:xfrm>
          <a:prstGeom prst="rect">
            <a:avLst/>
          </a:prstGeom>
          <a:noFill/>
          <a:ln w="3175">
            <a:solidFill>
              <a:srgbClr val="FFC00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>
            <a:defPPr>
              <a:defRPr lang="es-MX"/>
            </a:defPPr>
            <a:lvl1pPr algn="ctr">
              <a:defRPr sz="400" b="1"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</a:lstStyle>
          <a:p>
            <a:r>
              <a:rPr lang="es-MX" sz="800" dirty="0"/>
              <a:t>Coordinadora de instituciones</a:t>
            </a:r>
          </a:p>
          <a:p>
            <a:r>
              <a:rPr lang="es-MX" sz="800" b="0" dirty="0"/>
              <a:t>Carolina </a:t>
            </a:r>
            <a:r>
              <a:rPr lang="es-MX" sz="800" b="0" dirty="0" smtClean="0"/>
              <a:t>Reyes </a:t>
            </a:r>
            <a:r>
              <a:rPr lang="es-MX" sz="800" b="0" dirty="0"/>
              <a:t>Gasca</a:t>
            </a:r>
          </a:p>
          <a:p>
            <a:r>
              <a:rPr lang="es-MX" sz="800" dirty="0"/>
              <a:t>$15,000.00</a:t>
            </a:r>
          </a:p>
        </p:txBody>
      </p:sp>
      <p:sp>
        <p:nvSpPr>
          <p:cNvPr id="87" name="Text Box 75"/>
          <p:cNvSpPr txBox="1">
            <a:spLocks noChangeArrowheads="1"/>
          </p:cNvSpPr>
          <p:nvPr/>
        </p:nvSpPr>
        <p:spPr bwMode="auto">
          <a:xfrm>
            <a:off x="9972709" y="3439875"/>
            <a:ext cx="828000" cy="721861"/>
          </a:xfrm>
          <a:prstGeom prst="rect">
            <a:avLst/>
          </a:prstGeom>
          <a:noFill/>
          <a:ln w="3175">
            <a:solidFill>
              <a:srgbClr val="00B05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Encargada de Registros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Angélica Tapia Fuentes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$11,800.00</a:t>
            </a:r>
          </a:p>
        </p:txBody>
      </p:sp>
      <p:sp>
        <p:nvSpPr>
          <p:cNvPr id="88" name="Text Box 75"/>
          <p:cNvSpPr txBox="1">
            <a:spLocks noChangeArrowheads="1"/>
          </p:cNvSpPr>
          <p:nvPr/>
        </p:nvSpPr>
        <p:spPr bwMode="auto">
          <a:xfrm>
            <a:off x="4161641" y="860292"/>
            <a:ext cx="828000" cy="844972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Asistente de Gerencia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Teresa de Jesús Hernández </a:t>
            </a:r>
            <a:r>
              <a:rPr lang="es-MX" sz="800" dirty="0" err="1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Hernández</a:t>
            </a:r>
            <a:endParaRPr lang="es-MX" sz="800" dirty="0" smtClean="0">
              <a:solidFill>
                <a:schemeClr val="tx1"/>
              </a:solidFill>
              <a:latin typeface="Century Gothic" pitchFamily="34" charset="0"/>
              <a:cs typeface="Arial" charset="0"/>
            </a:endParaRP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$10,000.00</a:t>
            </a:r>
          </a:p>
        </p:txBody>
      </p:sp>
      <p:sp>
        <p:nvSpPr>
          <p:cNvPr id="89" name="Text Box 75"/>
          <p:cNvSpPr txBox="1">
            <a:spLocks noChangeArrowheads="1"/>
          </p:cNvSpPr>
          <p:nvPr/>
        </p:nvSpPr>
        <p:spPr bwMode="auto">
          <a:xfrm>
            <a:off x="2865092" y="4268850"/>
            <a:ext cx="828000" cy="844972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Encargada de </a:t>
            </a:r>
            <a:r>
              <a:rPr lang="es-MX" sz="800" b="1" dirty="0" err="1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Maestrias</a:t>
            </a:r>
            <a:endParaRPr lang="es-MX" sz="800" b="1" dirty="0" smtClean="0">
              <a:solidFill>
                <a:schemeClr val="tx1"/>
              </a:solidFill>
              <a:latin typeface="Century Gothic" pitchFamily="34" charset="0"/>
              <a:cs typeface="Arial" charset="0"/>
            </a:endParaRPr>
          </a:p>
          <a:p>
            <a:pPr algn="ctr">
              <a:defRPr/>
            </a:pPr>
            <a:r>
              <a:rPr lang="es-MX" sz="800" dirty="0" err="1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Aranzazu</a:t>
            </a: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 de la Luz Miranda García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$10,000.00</a:t>
            </a:r>
          </a:p>
        </p:txBody>
      </p:sp>
      <p:sp>
        <p:nvSpPr>
          <p:cNvPr id="90" name="Text Box 75"/>
          <p:cNvSpPr txBox="1">
            <a:spLocks noChangeArrowheads="1"/>
          </p:cNvSpPr>
          <p:nvPr/>
        </p:nvSpPr>
        <p:spPr bwMode="auto">
          <a:xfrm>
            <a:off x="6097421" y="4758813"/>
            <a:ext cx="828000" cy="844972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Auxiliar de Mantenimiento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Luis Adolfo Balderas </a:t>
            </a:r>
            <a:r>
              <a:rPr lang="es-MX" sz="800" dirty="0" err="1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Monjaraz</a:t>
            </a:r>
            <a:endParaRPr lang="es-MX" sz="800" dirty="0" smtClean="0">
              <a:solidFill>
                <a:schemeClr val="tx1"/>
              </a:solidFill>
              <a:latin typeface="Century Gothic" pitchFamily="34" charset="0"/>
              <a:cs typeface="Arial" charset="0"/>
            </a:endParaRP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$8,000.00</a:t>
            </a:r>
          </a:p>
        </p:txBody>
      </p:sp>
      <p:sp>
        <p:nvSpPr>
          <p:cNvPr id="91" name="Text Box 75"/>
          <p:cNvSpPr txBox="1">
            <a:spLocks noChangeArrowheads="1"/>
          </p:cNvSpPr>
          <p:nvPr/>
        </p:nvSpPr>
        <p:spPr bwMode="auto">
          <a:xfrm>
            <a:off x="8661099" y="4817161"/>
            <a:ext cx="828000" cy="721861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Encargada de OR (Irapuato)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 Claudia Ivette Márquez Rosas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$6,750.00</a:t>
            </a:r>
          </a:p>
        </p:txBody>
      </p:sp>
      <p:sp>
        <p:nvSpPr>
          <p:cNvPr id="92" name="Text Box 75"/>
          <p:cNvSpPr txBox="1">
            <a:spLocks noChangeArrowheads="1"/>
          </p:cNvSpPr>
          <p:nvPr/>
        </p:nvSpPr>
        <p:spPr bwMode="auto">
          <a:xfrm>
            <a:off x="9523904" y="4820368"/>
            <a:ext cx="828000" cy="721861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Encargada de OR (Celaya)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 Ma. Francisca Gutiérrez Rivera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$6,750.00</a:t>
            </a:r>
          </a:p>
        </p:txBody>
      </p:sp>
      <p:sp>
        <p:nvSpPr>
          <p:cNvPr id="93" name="Text Box 75"/>
          <p:cNvSpPr txBox="1">
            <a:spLocks noChangeArrowheads="1"/>
          </p:cNvSpPr>
          <p:nvPr/>
        </p:nvSpPr>
        <p:spPr bwMode="auto">
          <a:xfrm>
            <a:off x="10386708" y="4878716"/>
            <a:ext cx="828000" cy="598751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Encargada de OR (Salamanca)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s-MX" sz="800" dirty="0" smtClean="0">
                <a:solidFill>
                  <a:srgbClr val="FF0000"/>
                </a:solidFill>
                <a:latin typeface="Century Gothic" pitchFamily="34" charset="0"/>
                <a:cs typeface="Arial" charset="0"/>
              </a:rPr>
              <a:t>Vacante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$6,750.00</a:t>
            </a:r>
          </a:p>
        </p:txBody>
      </p:sp>
      <p:sp>
        <p:nvSpPr>
          <p:cNvPr id="96" name="Text Box 75"/>
          <p:cNvSpPr txBox="1">
            <a:spLocks noChangeArrowheads="1"/>
          </p:cNvSpPr>
          <p:nvPr/>
        </p:nvSpPr>
        <p:spPr bwMode="auto">
          <a:xfrm>
            <a:off x="3530824" y="3310020"/>
            <a:ext cx="828000" cy="721861"/>
          </a:xfrm>
          <a:prstGeom prst="rect">
            <a:avLst/>
          </a:prstGeom>
          <a:noFill/>
          <a:ln w="3175">
            <a:solidFill>
              <a:srgbClr val="00B05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>
            <a:defPPr>
              <a:defRPr lang="es-MX"/>
            </a:defPPr>
            <a:lvl1pPr algn="ctr">
              <a:defRPr sz="600" b="1"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</a:lstStyle>
          <a:p>
            <a:r>
              <a:rPr lang="es-MX" sz="800" dirty="0"/>
              <a:t>Jefa de contabilidad</a:t>
            </a:r>
          </a:p>
          <a:p>
            <a:r>
              <a:rPr lang="es-MX" sz="800" b="0" dirty="0"/>
              <a:t>Gabriela Olvera Rocha</a:t>
            </a:r>
          </a:p>
          <a:p>
            <a:r>
              <a:rPr lang="es-MX" sz="800" dirty="0"/>
              <a:t>$13,500.00</a:t>
            </a:r>
          </a:p>
        </p:txBody>
      </p:sp>
      <p:sp>
        <p:nvSpPr>
          <p:cNvPr id="97" name="Text Box 75"/>
          <p:cNvSpPr txBox="1">
            <a:spLocks noChangeArrowheads="1"/>
          </p:cNvSpPr>
          <p:nvPr/>
        </p:nvSpPr>
        <p:spPr bwMode="auto">
          <a:xfrm>
            <a:off x="4310109" y="4330405"/>
            <a:ext cx="828000" cy="721861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Analista Administrativo</a:t>
            </a:r>
          </a:p>
          <a:p>
            <a:pPr algn="ctr">
              <a:defRPr/>
            </a:pPr>
            <a:r>
              <a:rPr lang="es-MX" sz="800" dirty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Víctor Cruz Almaguer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$10,700.00</a:t>
            </a:r>
          </a:p>
        </p:txBody>
      </p:sp>
      <p:sp>
        <p:nvSpPr>
          <p:cNvPr id="98" name="Text Box 75"/>
          <p:cNvSpPr txBox="1">
            <a:spLocks noChangeArrowheads="1"/>
          </p:cNvSpPr>
          <p:nvPr/>
        </p:nvSpPr>
        <p:spPr bwMode="auto">
          <a:xfrm>
            <a:off x="11249514" y="4758813"/>
            <a:ext cx="828000" cy="844972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Encargada de Módulo de Atención </a:t>
            </a:r>
            <a:r>
              <a:rPr lang="es-MX" sz="800" b="1" dirty="0" err="1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Gto</a:t>
            </a: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.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Katya Olivo Sánchez</a:t>
            </a:r>
            <a:endParaRPr lang="es-MX" sz="800" dirty="0">
              <a:solidFill>
                <a:schemeClr val="tx1"/>
              </a:solidFill>
              <a:latin typeface="Century Gothic" pitchFamily="34" charset="0"/>
              <a:cs typeface="Arial" charset="0"/>
            </a:endParaRP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$6,500.00</a:t>
            </a:r>
          </a:p>
        </p:txBody>
      </p:sp>
      <p:sp>
        <p:nvSpPr>
          <p:cNvPr id="99" name="Text Box 75"/>
          <p:cNvSpPr txBox="1">
            <a:spLocks noChangeArrowheads="1"/>
          </p:cNvSpPr>
          <p:nvPr/>
        </p:nvSpPr>
        <p:spPr bwMode="auto">
          <a:xfrm>
            <a:off x="6997549" y="4758813"/>
            <a:ext cx="828000" cy="844972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Encargada de Módulo de Atención INIFEG</a:t>
            </a:r>
          </a:p>
          <a:p>
            <a:pPr algn="ctr">
              <a:defRPr/>
            </a:pPr>
            <a:r>
              <a:rPr lang="es-MX" sz="800" dirty="0" err="1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Yetzeli</a:t>
            </a: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 Uribe Rodríguez</a:t>
            </a:r>
            <a:endParaRPr lang="es-MX" sz="800" dirty="0">
              <a:solidFill>
                <a:schemeClr val="tx1"/>
              </a:solidFill>
              <a:latin typeface="Century Gothic" pitchFamily="34" charset="0"/>
              <a:cs typeface="Arial" charset="0"/>
            </a:endParaRP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$6,500.00</a:t>
            </a:r>
          </a:p>
        </p:txBody>
      </p:sp>
      <p:cxnSp>
        <p:nvCxnSpPr>
          <p:cNvPr id="25" name="Conector angular 24"/>
          <p:cNvCxnSpPr>
            <a:stCxn id="50" idx="2"/>
            <a:endCxn id="90" idx="0"/>
          </p:cNvCxnSpPr>
          <p:nvPr/>
        </p:nvCxnSpPr>
        <p:spPr>
          <a:xfrm rot="5400000">
            <a:off x="6563355" y="2715918"/>
            <a:ext cx="1990962" cy="2094829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angular 44"/>
          <p:cNvCxnSpPr>
            <a:stCxn id="4" idx="2"/>
            <a:endCxn id="70" idx="0"/>
          </p:cNvCxnSpPr>
          <p:nvPr/>
        </p:nvCxnSpPr>
        <p:spPr>
          <a:xfrm rot="5400000">
            <a:off x="2838061" y="-8779"/>
            <a:ext cx="1605459" cy="491042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recto 105"/>
          <p:cNvCxnSpPr>
            <a:stCxn id="4" idx="1"/>
            <a:endCxn id="88" idx="3"/>
          </p:cNvCxnSpPr>
          <p:nvPr/>
        </p:nvCxnSpPr>
        <p:spPr>
          <a:xfrm flipH="1" flipV="1">
            <a:off x="4989641" y="1282778"/>
            <a:ext cx="692359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angular 9"/>
          <p:cNvCxnSpPr>
            <a:stCxn id="4" idx="2"/>
            <a:endCxn id="74" idx="0"/>
          </p:cNvCxnSpPr>
          <p:nvPr/>
        </p:nvCxnSpPr>
        <p:spPr>
          <a:xfrm rot="5400000">
            <a:off x="4010970" y="356770"/>
            <a:ext cx="798099" cy="3371962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angular 17"/>
          <p:cNvCxnSpPr>
            <a:stCxn id="74" idx="2"/>
            <a:endCxn id="72" idx="0"/>
          </p:cNvCxnSpPr>
          <p:nvPr/>
        </p:nvCxnSpPr>
        <p:spPr>
          <a:xfrm rot="5400000">
            <a:off x="2359041" y="2943703"/>
            <a:ext cx="145039" cy="584957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angular 19"/>
          <p:cNvCxnSpPr>
            <a:stCxn id="74" idx="2"/>
            <a:endCxn id="89" idx="0"/>
          </p:cNvCxnSpPr>
          <p:nvPr/>
        </p:nvCxnSpPr>
        <p:spPr>
          <a:xfrm rot="16200000" flipH="1">
            <a:off x="2448971" y="3438729"/>
            <a:ext cx="1105188" cy="555054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angular 29"/>
          <p:cNvCxnSpPr>
            <a:stCxn id="50" idx="2"/>
            <a:endCxn id="96" idx="0"/>
          </p:cNvCxnSpPr>
          <p:nvPr/>
        </p:nvCxnSpPr>
        <p:spPr>
          <a:xfrm rot="5400000">
            <a:off x="6004453" y="708222"/>
            <a:ext cx="542169" cy="4661426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angular 31"/>
          <p:cNvCxnSpPr>
            <a:stCxn id="50" idx="2"/>
            <a:endCxn id="75" idx="0"/>
          </p:cNvCxnSpPr>
          <p:nvPr/>
        </p:nvCxnSpPr>
        <p:spPr>
          <a:xfrm rot="5400000">
            <a:off x="6115195" y="2275634"/>
            <a:ext cx="1998838" cy="2983272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ector angular 146"/>
          <p:cNvCxnSpPr>
            <a:stCxn id="50" idx="2"/>
            <a:endCxn id="87" idx="0"/>
          </p:cNvCxnSpPr>
          <p:nvPr/>
        </p:nvCxnSpPr>
        <p:spPr>
          <a:xfrm rot="16200000" flipH="1">
            <a:off x="9160467" y="2213633"/>
            <a:ext cx="672024" cy="1780459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onector angular 149"/>
          <p:cNvCxnSpPr>
            <a:stCxn id="50" idx="2"/>
            <a:endCxn id="65" idx="0"/>
          </p:cNvCxnSpPr>
          <p:nvPr/>
        </p:nvCxnSpPr>
        <p:spPr>
          <a:xfrm rot="5400000">
            <a:off x="8085178" y="2831183"/>
            <a:ext cx="584405" cy="457741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angular 35"/>
          <p:cNvCxnSpPr>
            <a:stCxn id="50" idx="2"/>
            <a:endCxn id="99" idx="0"/>
          </p:cNvCxnSpPr>
          <p:nvPr/>
        </p:nvCxnSpPr>
        <p:spPr>
          <a:xfrm rot="5400000">
            <a:off x="7013419" y="3165982"/>
            <a:ext cx="1990962" cy="1194701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angular 40"/>
          <p:cNvCxnSpPr>
            <a:endCxn id="91" idx="0"/>
          </p:cNvCxnSpPr>
          <p:nvPr/>
        </p:nvCxnSpPr>
        <p:spPr>
          <a:xfrm rot="5400000">
            <a:off x="9441292" y="3871743"/>
            <a:ext cx="579225" cy="1311610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angular 42"/>
          <p:cNvCxnSpPr>
            <a:endCxn id="92" idx="0"/>
          </p:cNvCxnSpPr>
          <p:nvPr/>
        </p:nvCxnSpPr>
        <p:spPr>
          <a:xfrm rot="5400000">
            <a:off x="9871091" y="4304750"/>
            <a:ext cx="582432" cy="448805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angular 45"/>
          <p:cNvCxnSpPr>
            <a:endCxn id="93" idx="0"/>
          </p:cNvCxnSpPr>
          <p:nvPr/>
        </p:nvCxnSpPr>
        <p:spPr>
          <a:xfrm rot="16200000" flipH="1">
            <a:off x="10273318" y="4351326"/>
            <a:ext cx="640780" cy="413999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angular 47"/>
          <p:cNvCxnSpPr>
            <a:endCxn id="98" idx="0"/>
          </p:cNvCxnSpPr>
          <p:nvPr/>
        </p:nvCxnSpPr>
        <p:spPr>
          <a:xfrm rot="16200000" flipH="1">
            <a:off x="10764673" y="3859971"/>
            <a:ext cx="520877" cy="1276805"/>
          </a:xfrm>
          <a:prstGeom prst="bentConnector3">
            <a:avLst>
              <a:gd name="adj1" fmla="val 50000"/>
            </a:avLst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Box 75"/>
          <p:cNvSpPr txBox="1">
            <a:spLocks noChangeArrowheads="1"/>
          </p:cNvSpPr>
          <p:nvPr/>
        </p:nvSpPr>
        <p:spPr bwMode="auto">
          <a:xfrm>
            <a:off x="1888488" y="4270286"/>
            <a:ext cx="828000" cy="721861"/>
          </a:xfrm>
          <a:prstGeom prst="rect">
            <a:avLst/>
          </a:prstGeom>
          <a:noFill/>
          <a:ln w="3175">
            <a:solidFill>
              <a:srgbClr val="00B0F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52640" rIns="0" bIns="52640" anchor="ctr">
            <a:spAutoFit/>
          </a:bodyPr>
          <a:lstStyle/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CAPACITACIÓN</a:t>
            </a:r>
          </a:p>
          <a:p>
            <a:pPr algn="ctr">
              <a:defRPr/>
            </a:pPr>
            <a:r>
              <a:rPr lang="es-MX" sz="800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s-MX" sz="800" dirty="0" smtClean="0">
                <a:solidFill>
                  <a:srgbClr val="FF0000"/>
                </a:solidFill>
                <a:latin typeface="Century Gothic" pitchFamily="34" charset="0"/>
                <a:cs typeface="Arial" charset="0"/>
              </a:rPr>
              <a:t>ARIADNA VANESSA MURILLO REYES</a:t>
            </a:r>
          </a:p>
          <a:p>
            <a:pPr algn="ctr">
              <a:defRPr/>
            </a:pPr>
            <a:r>
              <a:rPr lang="es-MX" sz="800" b="1" dirty="0" smtClean="0">
                <a:solidFill>
                  <a:schemeClr val="tx1"/>
                </a:solidFill>
                <a:latin typeface="Century Gothic" pitchFamily="34" charset="0"/>
                <a:cs typeface="Arial" charset="0"/>
              </a:rPr>
              <a:t>$10,000.00</a:t>
            </a:r>
          </a:p>
        </p:txBody>
      </p:sp>
    </p:spTree>
    <p:extLst>
      <p:ext uri="{BB962C8B-B14F-4D97-AF65-F5344CB8AC3E}">
        <p14:creationId xmlns:p14="http://schemas.microsoft.com/office/powerpoint/2010/main" val="2843638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320508"/>
              </p:ext>
            </p:extLst>
          </p:nvPr>
        </p:nvGraphicFramePr>
        <p:xfrm>
          <a:off x="239484" y="1145404"/>
          <a:ext cx="11713031" cy="3580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Encargada de OR (Celaya)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Ma. Francisca Gutiérrez Rivera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i="1" dirty="0" smtClean="0">
                        <a:solidFill>
                          <a:schemeClr val="tx1"/>
                        </a:solidFill>
                        <a:latin typeface="Century Gothic" pitchFamily="34" charset="0"/>
                        <a:cs typeface="Arial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Promover los servicios a afiliados de CMIC y sus instituciones.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Seguimiento en el sistema API y coordinación de la asamblea de afiliados.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documentos de certificación de socio, facturas de afiliación y SIEM.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Gestionar ante las autoridades correspondientes el establecimiento de convenios para las retenciones de las instituciones.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Elaborar reportes de información contable, fiscal y administrativa de acuerdo a los manuales de lineamientos y políticas.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Seguimiento de pago a proveedores y cuentas por cobrar.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Logística de eventos para la impartición de cursos de acuerdo a las metas del programa anual de capacitación.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informes de cursos de capacitación impartidos.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1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Encargada de OR (Salamanca)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i="1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Vacante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Promover los servicios a afiliados de CMIC y sus instituciones.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Seguimiento en el sistema API y coordinación de la asamblea de afiliados.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documentos de certificación de socio, facturas de afiliación y SIEM.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Gestionar ante las autoridades correspondientes el establecimiento de convenios para las retenciones de las instituciones.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Elaborar reportes de información contable, fiscal y administrativa de acuerdo a los manuales de lineamientos y políticas.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Seguimiento de pago a proveedores y cuentas por cobrar.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Logística de eventos para la impartición de cursos de acuerdo a las metas del programa anual de capacitación.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informes de cursos de capacitación impartidos.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53284"/>
            <a:ext cx="36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Afiliación y OR</a:t>
            </a:r>
            <a:endParaRPr lang="es-MX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16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272412"/>
              </p:ext>
            </p:extLst>
          </p:nvPr>
        </p:nvGraphicFramePr>
        <p:xfrm>
          <a:off x="239484" y="1145404"/>
          <a:ext cx="11713031" cy="5241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r>
                        <a:rPr lang="es-MX" sz="1100" b="1" dirty="0" smtClean="0">
                          <a:latin typeface="Century Gothic" panose="020B0502020202020204" pitchFamily="34" charset="0"/>
                        </a:rPr>
                        <a:t>Gerente General</a:t>
                      </a:r>
                    </a:p>
                    <a:p>
                      <a:r>
                        <a:rPr lang="es-MX" sz="1000" b="0" i="1" dirty="0" smtClean="0">
                          <a:latin typeface="Century Gothic" panose="020B0502020202020204" pitchFamily="34" charset="0"/>
                        </a:rPr>
                        <a:t>Mónica Vera Medina</a:t>
                      </a:r>
                      <a:endParaRPr lang="es-MX" sz="1000" b="0" i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Cumplir y dar seguimiento a la Normativa Institucional. 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Administrar y supervisar los recursos financieros, humanos y materiales de la delegación para la autosuficiencia económica de la delegación.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Implementar estrategias de afiliación para el cumplimiento de metas en números de acuerdo a Normativa Institucional.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Adhesión a Campañas Nacionales de Afiliación y atención de acuerdo a los servicios solicitados.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Coadyuvar en el proceso de Asambleas Delegacionales de acuerdo a lo establecido en estatutos y lineamientos.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Supervisión de uso adecuado de plataforma MACH en procesos de administración de personal y Promoción, aplicación y seguimiento al Programa de Calidad de Vida.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Seguimiento a trámites contractuales de la Delegación.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r>
                        <a:rPr lang="es-MX" sz="1050" b="1" dirty="0" smtClean="0">
                          <a:latin typeface="Century Gothic" panose="020B0502020202020204" pitchFamily="34" charset="0"/>
                        </a:rPr>
                        <a:t>Asistente</a:t>
                      </a:r>
                      <a:r>
                        <a:rPr lang="es-MX" sz="1050" b="1" baseline="0" dirty="0" smtClean="0">
                          <a:latin typeface="Century Gothic" panose="020B0502020202020204" pitchFamily="34" charset="0"/>
                        </a:rPr>
                        <a:t> de Gerencia </a:t>
                      </a:r>
                    </a:p>
                    <a:p>
                      <a:r>
                        <a:rPr lang="es-MX" sz="1000" b="0" i="1" baseline="0" dirty="0" smtClean="0">
                          <a:latin typeface="Century Gothic" panose="020B0502020202020204" pitchFamily="34" charset="0"/>
                        </a:rPr>
                        <a:t>Teresa de Jesús Hernández </a:t>
                      </a:r>
                      <a:r>
                        <a:rPr lang="es-MX" sz="1000" b="0" i="1" baseline="0" dirty="0" err="1" smtClean="0">
                          <a:latin typeface="Century Gothic" panose="020B0502020202020204" pitchFamily="34" charset="0"/>
                        </a:rPr>
                        <a:t>Hernández</a:t>
                      </a:r>
                      <a:endParaRPr lang="es-MX" sz="1000" b="0" i="1" baseline="0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Atención telefónica en recepción y atención a visitantes, afiliados.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Manejo de agenda manteniendo el orden y control de las citas, juntas y eventos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programados.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Redacción y elaboración de oficios, reportes, informes,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minutas y/o acuerdos.</a:t>
                      </a:r>
                      <a:endParaRPr lang="es-MX" sz="1100" dirty="0" smtClean="0"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Manejo, control y seguimiento de archivo.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Manejo, recepción y distribución de correspondencia.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Gestión y administración de trámites con las diferentes áreas.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Coordinación de viajes, reservación de boletos de avión y hoteles.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Apoyo logístico en eventos.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s-MX" sz="1050" b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Jefa de Comunicación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s-MX" sz="100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Regina </a:t>
                      </a:r>
                      <a:r>
                        <a:rPr lang="es-MX" sz="1000" i="1" kern="1200" dirty="0" err="1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Manoloi</a:t>
                      </a:r>
                      <a:r>
                        <a:rPr lang="es-MX" sz="100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Yépez</a:t>
                      </a:r>
                      <a:r>
                        <a:rPr lang="es-MX" sz="1000" i="1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Quintanar</a:t>
                      </a:r>
                      <a:endParaRPr lang="es-MX" sz="100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endParaRPr lang="es-MX" sz="100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Administración de las redes sociales institucionales, publicaciones de material de eventos y pagina Web de la delegación.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Ejecución de estrategias de difusión y pautas publicitarias con medios externos, digitales y prensa.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Apoyar a las áreas internas y externas para la programación de eventos virtuales y presenciales.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Apoyo en revisión de redacción de oficios, cartas y demás material para Gerencia General y Comité Directivo. 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Asesoría para material gráfico de campañas y estrategias para difusión. 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Cobertura de eventos internos y externos.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Atención a medios de comunicación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, ruedas de prensa y eventos con funcionarios</a:t>
                      </a: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Generación de informes sobre el monitoreo del impacto mediático de la Cámara y la industria en general. 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19100"/>
            <a:ext cx="362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Gerencia General</a:t>
            </a:r>
            <a:endParaRPr lang="es-MX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42928"/>
              </p:ext>
            </p:extLst>
          </p:nvPr>
        </p:nvGraphicFramePr>
        <p:xfrm>
          <a:off x="239484" y="1145404"/>
          <a:ext cx="11713031" cy="3580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r>
                        <a:rPr lang="es-MX" sz="1100" b="1" dirty="0" smtClean="0">
                          <a:latin typeface="Century Gothic" panose="020B0502020202020204" pitchFamily="34" charset="0"/>
                        </a:rPr>
                        <a:t>Coordinadora Técnica</a:t>
                      </a:r>
                    </a:p>
                    <a:p>
                      <a:r>
                        <a:rPr lang="es-MX" sz="1100" b="0" i="1" dirty="0" smtClean="0">
                          <a:latin typeface="Century Gothic" panose="020B0502020202020204" pitchFamily="34" charset="0"/>
                        </a:rPr>
                        <a:t>Ma. Jesús Rico Negrete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Ser representante ante los Comités Mixtos de Obra Pública en los que CMIC participa.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Análisis y seguimiento a la aplicación de la Ley de Obra Pública del estado y sus municipios y la aplicación de su reglamento.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Coordinar la difusión de información de participación de empresas afiliadas en los procesos licitatorios.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Seguimiento de los adeudos a empresas afiliadas.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Difusión de informes de licitación y actualización de bases de datos.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Llevar el COST y hacer visible la documentación al público</a:t>
                      </a:r>
                      <a:endParaRPr lang="es-ES" sz="1100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Apoyar en la promoción de las Diferentes publicaciones del Centro de Ingeniería de Costos.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endParaRPr lang="es-MX" sz="1100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endParaRPr lang="es-MX" sz="1100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r>
                        <a:rPr lang="es-MX" sz="1100" b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Auxiliar Técnico</a:t>
                      </a:r>
                    </a:p>
                    <a:p>
                      <a:r>
                        <a:rPr lang="es-MX" sz="1050" b="0" i="1" baseline="0" dirty="0" smtClean="0">
                          <a:latin typeface="Century Gothic" panose="020B0502020202020204" pitchFamily="34" charset="0"/>
                        </a:rPr>
                        <a:t>José Armando León Landeros</a:t>
                      </a:r>
                    </a:p>
                    <a:p>
                      <a:endParaRPr lang="es-MX" sz="1000" b="0" i="1" baseline="0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kern="12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Investigación de mercado de insumos para la realización del Catálogo de Costos Regional.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Investigación</a:t>
                      </a:r>
                      <a:r>
                        <a:rPr lang="es-MX" sz="1100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y análisis </a:t>
                      </a: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de licitaciones</a:t>
                      </a:r>
                      <a:r>
                        <a:rPr lang="es-MX" sz="1100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para</a:t>
                      </a: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actualización de bases de datos.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Obtener, analizar, difundir y proporcionar información relevante a los órganos de gobierno de la CMIC, a los afiliados y a estudiantes. 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Actualizar el contenido de la página web y medios de consulta.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Asistencia a actos de apertura de concursos de obra pública. 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Apoyar en la atención a las Comisiones Mixtas y Grupos de Trabajo y Observatorio de la Construcción.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endParaRPr lang="es-MX" sz="1100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19100"/>
            <a:ext cx="362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Coordinación Técnica</a:t>
            </a:r>
            <a:endParaRPr lang="es-MX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29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036286"/>
              </p:ext>
            </p:extLst>
          </p:nvPr>
        </p:nvGraphicFramePr>
        <p:xfrm>
          <a:off x="239484" y="1145404"/>
          <a:ext cx="11713031" cy="5241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Coordinador</a:t>
                      </a:r>
                      <a:r>
                        <a:rPr lang="es-MX" sz="1100" b="1" i="0" baseline="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 de Instituciones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1" baseline="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Carolina Reyes Gasca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1" i="0" baseline="0" dirty="0" smtClean="0">
                        <a:solidFill>
                          <a:schemeClr val="tx1"/>
                        </a:solidFill>
                        <a:latin typeface="Century Gothic" pitchFamily="34" charset="0"/>
                        <a:cs typeface="Arial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Promoción y desarrollo de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Plan de capacitación anual de acuerdo a oferta de cursos.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Seguimiento a presupuesto del programa de capacitación.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Búsqueda y seguimiento a convenios de Comisión Mixta y Dos al millar.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Gestión y cumplimiento de metas de ingresos de capacitación.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informes de egresos y plan anual de actividades.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Auxiliar de Capacitación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1" kern="1200" baseline="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Arial" charset="0"/>
                        </a:rPr>
                        <a:t>Ariadna Vanessa Murillo Reyes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1" i="0" dirty="0" smtClean="0">
                        <a:solidFill>
                          <a:schemeClr val="tx1"/>
                        </a:solidFill>
                        <a:latin typeface="Century Gothic" pitchFamily="34" charset="0"/>
                        <a:cs typeface="Arial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Promoción de oferta de cursos de acuerdo a Plan de capacitación anual.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Captura y actualización de información en sistema SIICIC y CONOCER.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bitácoras de pago, control de facturas y entrega de certificados.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rgbClr val="0070C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Logística y seguimiento a los cursos de capacitación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Atención a alumnos, generación de expediente y seguimiento a trámites.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Aplicación de exámenes y control de material para impartición de cursos.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Apoyo en generación de ligas y envío de estas para cursos virtuales.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Jefe de Captación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1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Carlos Pérez Mora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1" dirty="0" smtClean="0">
                        <a:solidFill>
                          <a:schemeClr val="tx1"/>
                        </a:solidFill>
                        <a:latin typeface="Century Gothic" pitchFamily="34" charset="0"/>
                        <a:cs typeface="Arial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Gestión de cobranza de retenciones 2 al millar en dependencias.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y seguimiento de convenios 2 al millar.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Identificación de recursos 2 al millar para su recuperación.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Realizar los trámites de recibos del 2 al millar y su debido registro y seguimiento.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reporte mensual de retenciones 2 al millar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Actualización de directorios, cartas internas y externas.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Capturar y actualizar información en sistema SIICIC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Contacto con empresas aportantes para actualización de datos e informe de estados de cuenta.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s-MX" sz="1100" kern="1200" baseline="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53284"/>
            <a:ext cx="36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Coordinación de Instituciones</a:t>
            </a:r>
            <a:endParaRPr lang="es-MX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86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992085"/>
              </p:ext>
            </p:extLst>
          </p:nvPr>
        </p:nvGraphicFramePr>
        <p:xfrm>
          <a:off x="239484" y="1145404"/>
          <a:ext cx="11713031" cy="1919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Encargada de Posgrados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1" kern="1200" baseline="0" dirty="0" err="1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Arial" charset="0"/>
                        </a:rPr>
                        <a:t>Aranzazu</a:t>
                      </a:r>
                      <a:r>
                        <a:rPr lang="es-MX" sz="1100" b="0" i="1" kern="1200" baseline="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Arial" charset="0"/>
                        </a:rPr>
                        <a:t> de la Luz Miranda García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Administrar y promover la oferta educativa de Posgrado y Educación Continua.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Gestión y diseño del material de los servicios de Posgrado y Educación Continua.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Seguimiento de los programas de certificaciones ISO y del CONOCER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Capturar de información en el sistema </a:t>
                      </a:r>
                      <a:r>
                        <a:rPr lang="es-MX" sz="1100" kern="1200" baseline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WIN-</a:t>
                      </a:r>
                      <a:r>
                        <a:rPr lang="es-MX" sz="1100" kern="1200" baseline="0" err="1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SC</a:t>
                      </a:r>
                      <a:r>
                        <a:rPr lang="es-MX" sz="1100" kern="1200" baseline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Gestión, control y seguimiento de trámites de alumnos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Apoyo en desarrollo y promoción de eventos de la institución.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53284"/>
            <a:ext cx="36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Coordinación de Instituciones</a:t>
            </a:r>
            <a:endParaRPr lang="es-MX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44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650017"/>
              </p:ext>
            </p:extLst>
          </p:nvPr>
        </p:nvGraphicFramePr>
        <p:xfrm>
          <a:off x="239484" y="1145404"/>
          <a:ext cx="11713031" cy="5241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r>
                        <a:rPr lang="es-MX" sz="1100" b="1" dirty="0" smtClean="0">
                          <a:latin typeface="Century Gothic" panose="020B0502020202020204" pitchFamily="34" charset="0"/>
                        </a:rPr>
                        <a:t>Coordinador </a:t>
                      </a:r>
                    </a:p>
                    <a:p>
                      <a:r>
                        <a:rPr lang="es-MX" sz="1100" b="1" dirty="0" smtClean="0">
                          <a:latin typeface="Century Gothic" panose="020B0502020202020204" pitchFamily="34" charset="0"/>
                        </a:rPr>
                        <a:t>Administrativo</a:t>
                      </a:r>
                    </a:p>
                    <a:p>
                      <a:r>
                        <a:rPr lang="es-MX" sz="1100" b="0" i="1" dirty="0" smtClean="0">
                          <a:latin typeface="Century Gothic" panose="020B0502020202020204" pitchFamily="34" charset="0"/>
                        </a:rPr>
                        <a:t>J. Jesús Reyna Mendoza</a:t>
                      </a:r>
                    </a:p>
                    <a:p>
                      <a:endParaRPr lang="es-MX" sz="1100" b="0" i="1" dirty="0" smtClean="0">
                        <a:latin typeface="Century Gothic" panose="020B0502020202020204" pitchFamily="34" charset="0"/>
                      </a:endParaRPr>
                    </a:p>
                    <a:p>
                      <a:endParaRPr lang="es-MX" sz="11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Supervisión de gestión de los recursos humanos, financieros y materiales.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Participar en la elaboración y entrega oportuna de los Presupuestos Anuales de la Delegación.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Seguimiento de las Auditorías Internas y Externas.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Supervisar el registro contable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y contabilidad electrónica.</a:t>
                      </a:r>
                      <a:endParaRPr lang="es-MX" sz="1100" dirty="0" smtClean="0">
                        <a:latin typeface="Century Gothic" panose="020B050202020202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Generar los contratos laborales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del personal en plataforma MACH</a:t>
                      </a:r>
                      <a:endParaRPr lang="es-MX" sz="1100" dirty="0" smtClean="0"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Realizar los movimientos de personal  en plataforma MACH. 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Generar reportes de la situación financiera de la Delegación.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Vigilar el puntual cumplimiento de impuestos federales estatales y municipales.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Seguimiento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a elaboración </a:t>
                      </a: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de nóminas de personal y movimientos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de altas, bajas y modificaciones salariales ante</a:t>
                      </a: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 IMSS.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Jefa</a:t>
                      </a:r>
                      <a:r>
                        <a:rPr lang="es-MX" sz="1100" b="1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de Contabilidad</a:t>
                      </a:r>
                      <a:endParaRPr lang="es-MX" sz="1100" b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Gabriela Olvera Rocha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Registro contable en el sistema AREX y control del debido soporte de las operaciones realizadas de las instituciones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Elaboración de los papeles de trabajo por el pago mensual de las obligaciones (IVA-ISR) e informativa de operaciones con terceros. 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Elaboración de conciliaciones bancarias y seguimiento de las partidas en conciliación.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Validar e imprimir comprobantes fiscales digitales ante el SAT.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Apoyo y realización de trámites bancarios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y tramites </a:t>
                      </a: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ante el IMSS.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Control, captura y solicitud de las órdenes de compra y facturas de ingresos o gastos a los departamentos.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Contabilidad electrónica, controlar, actualizar, conciliar todos los archivos digitales y físicos.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s-MX" sz="1100" kern="1200" baseline="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Analista Administrativo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Víctor Cruz Almaguer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Administración de recursos materiales y financieros.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Generar registros contables de acuerdo a presupuesto autorizado.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Atender auditorías internas y externas y </a:t>
                      </a: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preparar información y cedulas de consolidación.</a:t>
                      </a:r>
                      <a:endParaRPr lang="es-MX" sz="1100" kern="1200" baseline="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facturas, cheques y transferencias.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Seguimiento a pagos autorizados y manejo de bancos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Responsable de caja chica.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Registro y control de altas, bajas y modificaciones ante el IMSS.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MX" sz="1100" kern="1200" baseline="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53284"/>
            <a:ext cx="36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Coordinación Administrativa</a:t>
            </a:r>
            <a:endParaRPr lang="es-MX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25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10718"/>
              </p:ext>
            </p:extLst>
          </p:nvPr>
        </p:nvGraphicFramePr>
        <p:xfrm>
          <a:off x="239484" y="1145404"/>
          <a:ext cx="11713031" cy="5241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r>
                        <a:rPr lang="es-MX" sz="1100" b="1" i="0" dirty="0" smtClean="0">
                          <a:latin typeface="Century Gothic" panose="020B0502020202020204" pitchFamily="34" charset="0"/>
                        </a:rPr>
                        <a:t>Auxiliar de intendencia</a:t>
                      </a:r>
                    </a:p>
                    <a:p>
                      <a:r>
                        <a:rPr lang="es-MX" sz="1000" b="0" i="1" dirty="0" smtClean="0">
                          <a:latin typeface="Century Gothic" panose="020B0502020202020204" pitchFamily="34" charset="0"/>
                        </a:rPr>
                        <a:t>María Reyna </a:t>
                      </a:r>
                      <a:r>
                        <a:rPr lang="es-MX" sz="1000" b="0" i="1" dirty="0" err="1" smtClean="0">
                          <a:latin typeface="Century Gothic" panose="020B0502020202020204" pitchFamily="34" charset="0"/>
                        </a:rPr>
                        <a:t>Monjaraz</a:t>
                      </a:r>
                      <a:r>
                        <a:rPr lang="es-MX" sz="1000" b="0" i="1" dirty="0" smtClean="0">
                          <a:latin typeface="Century Gothic" panose="020B0502020202020204" pitchFamily="34" charset="0"/>
                        </a:rPr>
                        <a:t> Arriaga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Realizar labores de limpieza en las instalaciones.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Mantener el orden y buen estado los equipos, mobiliario y espacios de trabajo.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Asegurar que los sanitarios se encuentren limpios y utilizables con los recursos necesarios 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Brindar el servicio de cafetería solicitados para los diversos eventos y cursos.</a:t>
                      </a:r>
                    </a:p>
                    <a:p>
                      <a:pPr marL="285750" indent="-285750">
                        <a:buFont typeface="+mj-lt"/>
                        <a:buAutoNum type="arabicPeriod"/>
                      </a:pP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Realizar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trabajos de mantenimiento preventivo y correctivo del mobiliario e instalaciones</a:t>
                      </a: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.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Auxiliar de Mantenimiento</a:t>
                      </a:r>
                      <a:endParaRPr lang="es-MX" sz="1100" b="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Luis Adolfo Balderas </a:t>
                      </a:r>
                      <a:r>
                        <a:rPr lang="es-MX" sz="1000" b="0" i="1" kern="1200" dirty="0" err="1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Monjaraz</a:t>
                      </a:r>
                      <a:endParaRPr lang="es-MX" sz="1000" b="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Cumplir y dar seguimiento al programa de  mantenimiento preventivo y correctivo de las instalaciones.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Cumplir y dar seguimiento programa de mantenimiento de equipos hidráulicos, subestación, planta de luz de emergencia, hidroneumático y fuente.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Realizar trabajos de carpintería, barnizado, pintura y cerrajería.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Apoyo en jardinería y servicios de vigilancia.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Brindar el servicio adecuado en los montajes para eventos.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MX" sz="1100" kern="1200" baseline="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kern="120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Arial" charset="0"/>
                        </a:rPr>
                        <a:t>Encargada de Módulo de Atención INIFEG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1" kern="1200" dirty="0" err="1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Yetzeli</a:t>
                      </a:r>
                      <a:r>
                        <a:rPr lang="es-MX" sz="1000" b="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Uribe Rodríguez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Atención a usuarios y vinculación con las áreas para obtener los servicios de la Institución.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Solicitar el mantenimiento oportuno del equipo a su cargo.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reporte de ingresos y servicios prestados semanal y envío del mismo.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Depósito de ingresos semanales por la prestación de servicios en el módulo.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Promoción de afiliación y registro del SIEM.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Promoción de Cursos.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Responsable de mantener un stock de insumos para la prestación oportuna de servicios a los usuarios.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MX" sz="1100" kern="1200" baseline="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53284"/>
            <a:ext cx="36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Coordinación Administrativa</a:t>
            </a:r>
            <a:endParaRPr lang="es-MX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5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785890"/>
              </p:ext>
            </p:extLst>
          </p:nvPr>
        </p:nvGraphicFramePr>
        <p:xfrm>
          <a:off x="239484" y="1145404"/>
          <a:ext cx="11713031" cy="1919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s-MX" sz="1100" b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Jefa de Sistemas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s-MX" sz="100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Luz Elizabeth Romero Olmos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Proveer soporte de audio y video en los eventos, reuniones y videoconferencias.</a:t>
                      </a:r>
                    </a:p>
                    <a:p>
                      <a:pPr marL="285750" indent="-28575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Plantear y ejecutar programa de mantenimiento preventivo a los equipos electrónicos.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Asignar y controlar correos electrónicos institucionales al personal.</a:t>
                      </a:r>
                    </a:p>
                    <a:p>
                      <a:pPr marL="285750" indent="-28575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Brindar soporte técnico a usuarios.</a:t>
                      </a:r>
                    </a:p>
                    <a:p>
                      <a:pPr marL="285750" indent="-28575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Control de inventario de equipo de cómputo, telefonía y electrónico.</a:t>
                      </a:r>
                    </a:p>
                    <a:p>
                      <a:pPr marL="285750" indent="-28575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Contacto con proveedores y cotizaciones para equipo.</a:t>
                      </a:r>
                    </a:p>
                    <a:p>
                      <a:pPr marL="285750" indent="-28575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Clasificar equipo para reciclaje o donación.</a:t>
                      </a:r>
                    </a:p>
                    <a:p>
                      <a:pPr marL="285750" indent="-28575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Generar respaldos de información.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53284"/>
            <a:ext cx="36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Coordinación de Sistemas</a:t>
            </a:r>
            <a:endParaRPr lang="es-MX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62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ágono 3"/>
          <p:cNvSpPr/>
          <p:nvPr/>
        </p:nvSpPr>
        <p:spPr>
          <a:xfrm>
            <a:off x="0" y="381192"/>
            <a:ext cx="3860800" cy="501326"/>
          </a:xfrm>
          <a:prstGeom prst="homePlate">
            <a:avLst/>
          </a:prstGeom>
          <a:solidFill>
            <a:srgbClr val="E3051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81" y="149860"/>
            <a:ext cx="788191" cy="7039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71" y="146241"/>
            <a:ext cx="1515521" cy="685285"/>
          </a:xfrm>
          <a:prstGeom prst="rect">
            <a:avLst/>
          </a:prstGeom>
        </p:spPr>
      </p:pic>
      <p:cxnSp>
        <p:nvCxnSpPr>
          <p:cNvPr id="8" name="Conector recto 7"/>
          <p:cNvCxnSpPr/>
          <p:nvPr/>
        </p:nvCxnSpPr>
        <p:spPr>
          <a:xfrm>
            <a:off x="5961888" y="146241"/>
            <a:ext cx="0" cy="6852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758639"/>
              </p:ext>
            </p:extLst>
          </p:nvPr>
        </p:nvGraphicFramePr>
        <p:xfrm>
          <a:off x="239484" y="1145404"/>
          <a:ext cx="11713031" cy="5241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2"/>
                <a:gridCol w="10443029"/>
              </a:tblGrid>
              <a:tr h="256106"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Puesto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Funciones</a:t>
                      </a:r>
                      <a:endParaRPr lang="es-MX" sz="11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Encargada de Registros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i="1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cs typeface="Arial" charset="0"/>
                        </a:rPr>
                        <a:t>Angélica Tapia Fuentes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Implementar las estrategias de promoción de servicios para el logro de objetivos y metas establecidas de afiliación.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Integrar la información de afiliados para su registro en el sistema API y actualización de padrón de afiliados.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Elaboración de reportes diarios de ingresos.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Control y seguimiento de facturas y control de cobranza de afiliación y del SIEM.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Seguimiento de folios de certificados de afiliación a oficinas centrales.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Cumplir con la normativa instituciones de afiliación y SIEM.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S</a:t>
                      </a:r>
                      <a:r>
                        <a:rPr lang="es-MX" sz="1100" dirty="0" smtClean="0">
                          <a:latin typeface="Century Gothic" panose="020B0502020202020204" pitchFamily="34" charset="0"/>
                        </a:rPr>
                        <a:t>eguimiento a implementación</a:t>
                      </a:r>
                      <a:r>
                        <a:rPr lang="es-MX" sz="1100" baseline="0" dirty="0" smtClean="0">
                          <a:latin typeface="Century Gothic" panose="020B0502020202020204" pitchFamily="34" charset="0"/>
                        </a:rPr>
                        <a:t> de normativa y estrategias de afiliación y servicios en Oficinas de Representación.</a:t>
                      </a:r>
                      <a:endParaRPr lang="es-MX" sz="1100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kern="120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Arial" charset="0"/>
                        </a:rPr>
                        <a:t>Encargada de Módulo de Atención </a:t>
                      </a:r>
                      <a:r>
                        <a:rPr lang="es-MX" sz="1100" b="1" kern="1200" dirty="0" err="1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Arial" charset="0"/>
                        </a:rPr>
                        <a:t>Gto</a:t>
                      </a:r>
                      <a:r>
                        <a:rPr lang="es-MX" sz="1100" b="1" kern="120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Arial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Katya Olivo Sánchez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Atención a usuarios y vinculación con las áreas para obtener los servicios de la Institución.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Solicitar el mantenimiento oportuno del equipo a su cargo.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reporte de ingresos y servicios prestados semanal y envío del mismo.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Depósito de ingresos semanales por la prestación de servicios en el módulo.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Promoción de afiliación y registro del SIEM.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Promoción de Cursos.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Responsable de mantener un stock de insumos para la prestación oportuna de servicios a los usuarios.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60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Encargada de OR (Irapuato)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1" kern="120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Claudia Ivette Márquez Rosas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1" kern="120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Promover los servicios a afiliados de CMIC y sus instituciones.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Seguimiento en el sistema API y coordinación de la asamblea de afiliados.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documentos de certificación de socio, facturas de afiliación y SIEM.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Gestionar ante las autoridades correspondientes el establecimiento de convenios para las retenciones de las instituciones.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Elaborar reportes de información contable, fiscal y administrativa de acuerdo a los manuales de lineamientos y políticas.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Seguimiento de pago a proveedores y cuentas por cobrar.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Logística de eventos para la impartición de cursos de acuerdo a las metas del programa anual de capacitación.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100" kern="1200" baseline="0" dirty="0" smtClean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Elaboración de informes de cursos de capacitación impartidos.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MX" sz="1100" kern="1200" baseline="0" dirty="0" smtClean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0884" y="453284"/>
            <a:ext cx="36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Afiliación, OR y Módulo </a:t>
            </a:r>
            <a:r>
              <a:rPr lang="es-MX" b="1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Gto</a:t>
            </a:r>
            <a:r>
              <a:rPr lang="es-MX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  <a:endParaRPr lang="es-MX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57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</TotalTime>
  <Words>2271</Words>
  <Application>Microsoft Office PowerPoint</Application>
  <PresentationFormat>Panorámica</PresentationFormat>
  <Paragraphs>287</Paragraphs>
  <Slides>10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CAPITAL HUMANO</dc:creator>
  <cp:lastModifiedBy>GERENCIA CAPITAL HUMANO</cp:lastModifiedBy>
  <cp:revision>62</cp:revision>
  <cp:lastPrinted>2023-12-19T23:51:28Z</cp:lastPrinted>
  <dcterms:created xsi:type="dcterms:W3CDTF">2023-12-07T23:21:05Z</dcterms:created>
  <dcterms:modified xsi:type="dcterms:W3CDTF">2024-05-14T19:22:35Z</dcterms:modified>
</cp:coreProperties>
</file>